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395" r:id="rId5"/>
    <p:sldId id="397" r:id="rId6"/>
    <p:sldId id="401" r:id="rId7"/>
    <p:sldId id="40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3D621E"/>
    <a:srgbClr val="73878C"/>
    <a:srgbClr val="55676D"/>
    <a:srgbClr val="BAC3C7"/>
    <a:srgbClr val="58595B"/>
    <a:srgbClr val="C3AE81"/>
    <a:srgbClr val="EBE18A"/>
    <a:srgbClr val="DCC86A"/>
    <a:srgbClr val="3B3B3C"/>
    <a:srgbClr val="ADCC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DCFA8-5AE4-400F-8564-020F216A4B9A}" v="6" dt="2020-07-30T19:32:32.216"/>
    <p1510:client id="{5ACEDEDB-5D36-41AB-AAFF-8885F93A3C85}" v="2" dt="2020-07-31T19:25:36.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3" y="39"/>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5F5EB9-234E-B148-88FF-B1F75855B1B0}" type="datetimeFigureOut">
              <a:rPr lang="en-US" smtClean="0"/>
              <a:t>11/15/2020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9D9EC3-28D6-A646-BAA6-09D56CAC066C}" type="slidenum">
              <a:rPr lang="en-US" smtClean="0"/>
              <a:t>‹#›</a:t>
            </a:fld>
            <a:endParaRPr lang="en-US"/>
          </a:p>
        </p:txBody>
      </p:sp>
    </p:spTree>
    <p:extLst>
      <p:ext uri="{BB962C8B-B14F-4D97-AF65-F5344CB8AC3E}">
        <p14:creationId xmlns:p14="http://schemas.microsoft.com/office/powerpoint/2010/main" val="1001057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0A838-AB03-1544-A6D6-41861204BF1A}" type="datetimeFigureOut">
              <a:rPr lang="en-US" smtClean="0"/>
              <a:t>11/15/2020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DC381-DF00-BC41-8AA9-84FE6EFF0E64}" type="slidenum">
              <a:rPr lang="en-US" smtClean="0"/>
              <a:t>‹#›</a:t>
            </a:fld>
            <a:endParaRPr lang="en-US"/>
          </a:p>
        </p:txBody>
      </p:sp>
    </p:spTree>
    <p:extLst>
      <p:ext uri="{BB962C8B-B14F-4D97-AF65-F5344CB8AC3E}">
        <p14:creationId xmlns:p14="http://schemas.microsoft.com/office/powerpoint/2010/main" val="117965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
        <p:nvSpPr>
          <p:cNvPr id="3" name="Content Placeholder 2"/>
          <p:cNvSpPr>
            <a:spLocks noGrp="1"/>
          </p:cNvSpPr>
          <p:nvPr>
            <p:ph idx="1"/>
          </p:nvPr>
        </p:nvSpPr>
        <p:spPr>
          <a:xfrm>
            <a:off x="612648" y="1197866"/>
            <a:ext cx="8277352" cy="5255007"/>
          </a:xfrm>
          <a:prstGeom prst="rect">
            <a:avLst/>
          </a:prstGeom>
        </p:spPr>
        <p:txBody>
          <a:bodyPr/>
          <a:lstStyle>
            <a:lvl1pPr marL="257175" indent="-257175">
              <a:buFont typeface="Arial"/>
              <a:buChar char="•"/>
              <a:defRPr>
                <a:solidFill>
                  <a:schemeClr val="tx1"/>
                </a:solidFill>
              </a:defRPr>
            </a:lvl1pPr>
            <a:lvl2pPr marL="557213" indent="-214313">
              <a:buFont typeface="Arial"/>
              <a:buChar char="•"/>
              <a:defRPr>
                <a:solidFill>
                  <a:schemeClr val="tx1"/>
                </a:solidFill>
              </a:defRPr>
            </a:lvl2pPr>
            <a:lvl3pPr marL="857250" indent="-171450">
              <a:buFont typeface="Arial"/>
              <a:buChar char="•"/>
              <a:defRPr>
                <a:solidFill>
                  <a:schemeClr val="tx1"/>
                </a:solidFill>
              </a:defRPr>
            </a:lvl3pPr>
            <a:lvl4pPr marL="1200150" indent="-171450">
              <a:buFont typeface="Arial"/>
              <a:buChar char="•"/>
              <a:defRPr>
                <a:solidFill>
                  <a:schemeClr val="tx1"/>
                </a:solidFill>
              </a:defRPr>
            </a:lvl4pPr>
            <a:lvl5pPr marL="1543050" indent="-171450">
              <a:buFont typeface="Arial"/>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701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7" name="Picture 16" descr="cotton-man.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8778" y="210312"/>
            <a:ext cx="4205222" cy="2017151"/>
          </a:xfrm>
          <a:prstGeom prst="rect">
            <a:avLst/>
          </a:prstGeom>
        </p:spPr>
      </p:pic>
      <p:pic>
        <p:nvPicPr>
          <p:cNvPr id="18" name="Picture 17" descr="cotton-rows.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51511" y="2285999"/>
            <a:ext cx="4192490" cy="4166874"/>
          </a:xfrm>
          <a:prstGeom prst="rect">
            <a:avLst/>
          </a:prstGeom>
        </p:spPr>
      </p:pic>
    </p:spTree>
    <p:extLst>
      <p:ext uri="{BB962C8B-B14F-4D97-AF65-F5344CB8AC3E}">
        <p14:creationId xmlns:p14="http://schemas.microsoft.com/office/powerpoint/2010/main" val="15055695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ef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8" name="Picture 17" descr="farm-sky.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7759" y="210312"/>
            <a:ext cx="4206241" cy="6242561"/>
          </a:xfrm>
          <a:prstGeom prst="rect">
            <a:avLst/>
          </a:prstGeom>
        </p:spPr>
      </p:pic>
    </p:spTree>
    <p:extLst>
      <p:ext uri="{BB962C8B-B14F-4D97-AF65-F5344CB8AC3E}">
        <p14:creationId xmlns:p14="http://schemas.microsoft.com/office/powerpoint/2010/main" val="4601143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ef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37125" y="209550"/>
            <a:ext cx="4206875"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spTree>
    <p:extLst>
      <p:ext uri="{BB962C8B-B14F-4D97-AF65-F5344CB8AC3E}">
        <p14:creationId xmlns:p14="http://schemas.microsoft.com/office/powerpoint/2010/main" val="1901318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Righ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8" name="Picture 7" descr="soybeans-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210311"/>
            <a:ext cx="4280423" cy="6242561"/>
          </a:xfrm>
          <a:prstGeom prst="rect">
            <a:avLst/>
          </a:prstGeom>
        </p:spPr>
      </p:pic>
    </p:spTree>
    <p:extLst>
      <p:ext uri="{BB962C8B-B14F-4D97-AF65-F5344CB8AC3E}">
        <p14:creationId xmlns:p14="http://schemas.microsoft.com/office/powerpoint/2010/main" val="6489509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Righ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soybeans-row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3135411"/>
            <a:ext cx="4277319" cy="3317461"/>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 y="210311"/>
            <a:ext cx="4277317" cy="2851544"/>
          </a:xfrm>
          <a:prstGeom prst="rect">
            <a:avLst/>
          </a:prstGeom>
        </p:spPr>
      </p:pic>
    </p:spTree>
    <p:extLst>
      <p:ext uri="{BB962C8B-B14F-4D97-AF65-F5344CB8AC3E}">
        <p14:creationId xmlns:p14="http://schemas.microsoft.com/office/powerpoint/2010/main" val="53652970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Righ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field-sunset.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3063" y="2394416"/>
            <a:ext cx="4283485" cy="4058456"/>
          </a:xfrm>
          <a:prstGeom prst="rect">
            <a:avLst/>
          </a:prstGeom>
        </p:spPr>
      </p:pic>
      <p:pic>
        <p:nvPicPr>
          <p:cNvPr id="12" name="Picture 11" descr="Winfield Idaho 1428.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2285373" y="210311"/>
            <a:ext cx="1995050" cy="2127654"/>
          </a:xfrm>
          <a:prstGeom prst="rect">
            <a:avLst/>
          </a:prstGeom>
        </p:spPr>
      </p:pic>
      <p:pic>
        <p:nvPicPr>
          <p:cNvPr id="13" name="Picture 12" descr="corn.jpg"/>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3062" y="210311"/>
            <a:ext cx="2235491" cy="2127654"/>
          </a:xfrm>
          <a:prstGeom prst="rect">
            <a:avLst/>
          </a:prstGeom>
        </p:spPr>
      </p:pic>
    </p:spTree>
    <p:extLst>
      <p:ext uri="{BB962C8B-B14F-4D97-AF65-F5344CB8AC3E}">
        <p14:creationId xmlns:p14="http://schemas.microsoft.com/office/powerpoint/2010/main" val="14362488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Righ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09550"/>
            <a:ext cx="4279900"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spTree>
    <p:extLst>
      <p:ext uri="{BB962C8B-B14F-4D97-AF65-F5344CB8AC3E}">
        <p14:creationId xmlns:p14="http://schemas.microsoft.com/office/powerpoint/2010/main" val="9813717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Gras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26"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8" name="Picture 7"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287464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hea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8"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11"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pic>
        <p:nvPicPr>
          <p:cNvPr id="12" name="Picture 11"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539536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pic>
        <p:nvPicPr>
          <p:cNvPr id="7" name="Picture 6"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10" name="TextBox 9"/>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364409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943102"/>
            <a:ext cx="4041648" cy="4509771"/>
          </a:xfrm>
          <a:prstGeom prst="rect">
            <a:avLst/>
          </a:prstGeom>
        </p:spPr>
        <p:txBody>
          <a:bodyPr>
            <a:normAutofit/>
          </a:bodyPr>
          <a:lstStyle>
            <a:lvl1pPr marL="257175" indent="-257175">
              <a:buFont typeface="Arial"/>
              <a:buChar char="•"/>
              <a:defRPr sz="1500">
                <a:solidFill>
                  <a:schemeClr val="tx1"/>
                </a:solidFill>
              </a:defRPr>
            </a:lvl1pPr>
            <a:lvl2pPr marL="557213" indent="-214313">
              <a:buFont typeface="Arial"/>
              <a:buChar char="•"/>
              <a:defRPr sz="1500">
                <a:solidFill>
                  <a:schemeClr val="tx1"/>
                </a:solidFill>
              </a:defRPr>
            </a:lvl2pPr>
            <a:lvl3pPr marL="857250" indent="-171450">
              <a:buFont typeface="Arial"/>
              <a:buChar char="•"/>
              <a:defRPr sz="1500">
                <a:solidFill>
                  <a:schemeClr val="tx1"/>
                </a:solidFill>
              </a:defRPr>
            </a:lvl3pPr>
            <a:lvl4pPr marL="1200150" indent="-171450">
              <a:buFont typeface="Arial"/>
              <a:buChar char="•"/>
              <a:defRPr sz="1500">
                <a:solidFill>
                  <a:schemeClr val="tx1"/>
                </a:solidFill>
              </a:defRPr>
            </a:lvl4pPr>
            <a:lvl5pPr marL="1543050" indent="-171450">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943102"/>
            <a:ext cx="4041648" cy="4510088"/>
          </a:xfrm>
          <a:prstGeom prst="rect">
            <a:avLst/>
          </a:prstGeom>
        </p:spPr>
        <p:txBody>
          <a:bodyPr>
            <a:normAutofit/>
          </a:bodyPr>
          <a:lstStyle>
            <a:lvl1pPr marL="214313" indent="-214313">
              <a:buFont typeface="Arial"/>
              <a:buChar char="•"/>
              <a:defRPr sz="1500">
                <a:solidFill>
                  <a:schemeClr val="tx1"/>
                </a:solidFill>
              </a:defRPr>
            </a:lvl1pPr>
            <a:lvl2pPr marL="557213" indent="-214313">
              <a:buFont typeface="Arial"/>
              <a:buChar char="•"/>
              <a:defRPr sz="1500">
                <a:solidFill>
                  <a:schemeClr val="tx1"/>
                </a:solidFill>
              </a:defRPr>
            </a:lvl2pPr>
            <a:lvl3pPr marL="900113" indent="-214313">
              <a:buFont typeface="Arial"/>
              <a:buChar char="•"/>
              <a:defRPr sz="1500">
                <a:solidFill>
                  <a:schemeClr val="tx1"/>
                </a:solidFill>
              </a:defRPr>
            </a:lvl3pPr>
            <a:lvl4pPr marL="1243013" indent="-214313">
              <a:buFont typeface="Arial"/>
              <a:buChar char="•"/>
              <a:defRPr sz="1500">
                <a:solidFill>
                  <a:schemeClr val="tx1"/>
                </a:solidFill>
              </a:defRPr>
            </a:lvl4pPr>
            <a:lvl5pPr marL="1585913" indent="-214313">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1"/>
          </p:nvPr>
        </p:nvSpPr>
        <p:spPr>
          <a:xfrm>
            <a:off x="612647"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sp>
        <p:nvSpPr>
          <p:cNvPr id="13" name="Text Placeholder 9"/>
          <p:cNvSpPr>
            <a:spLocks noGrp="1"/>
          </p:cNvSpPr>
          <p:nvPr>
            <p:ph type="body" sz="quarter" idx="12"/>
          </p:nvPr>
        </p:nvSpPr>
        <p:spPr>
          <a:xfrm>
            <a:off x="4848352"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025055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
        <p:nvSpPr>
          <p:cNvPr id="17"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1803845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21192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473257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Gray">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495151" y="98632"/>
            <a:ext cx="914400" cy="914400"/>
          </a:xfrm>
          <a:prstGeom prst="rect">
            <a:avLst/>
          </a:prstGeom>
        </p:spPr>
        <p:txBody>
          <a:bodyPr vert="horz" wrap="none" lIns="91440" tIns="45720" rIns="91440" bIns="45720" rtlCol="0">
            <a:normAutofit/>
          </a:bodyPr>
          <a:lstStyle/>
          <a:p>
            <a:pPr algn="l"/>
            <a:endParaRPr lang="en-US" sz="1000">
              <a:solidFill>
                <a:srgbClr val="FFFFFF"/>
              </a:solidFill>
              <a:latin typeface="Corbel"/>
              <a:cs typeface="Corbel"/>
            </a:endParaRPr>
          </a:p>
        </p:txBody>
      </p:sp>
      <p:pic>
        <p:nvPicPr>
          <p:cNvPr id="8" name="Picture 7" descr="WinFieldUnited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0" name="Title 1"/>
          <p:cNvSpPr>
            <a:spLocks noGrp="1"/>
          </p:cNvSpPr>
          <p:nvPr>
            <p:ph type="title" hasCustomPrompt="1"/>
          </p:nvPr>
        </p:nvSpPr>
        <p:spPr>
          <a:xfrm>
            <a:off x="457200" y="3460329"/>
            <a:ext cx="8229600" cy="1143000"/>
          </a:xfrm>
          <a:prstGeom prst="rect">
            <a:avLst/>
          </a:prstGeom>
          <a:ln>
            <a:noFill/>
          </a:ln>
        </p:spPr>
        <p:txBody>
          <a:bodyPr vert="horz"/>
          <a:lstStyle>
            <a:lvl1pPr>
              <a:lnSpc>
                <a:spcPct val="150000"/>
              </a:lnSpc>
              <a:defRPr sz="4400" baseline="0">
                <a:solidFill>
                  <a:srgbClr val="FFFFFF"/>
                </a:solidFill>
              </a:defRPr>
            </a:lvl1pPr>
          </a:lstStyle>
          <a:p>
            <a:r>
              <a:rPr lang="en-US"/>
              <a:t>Slide Section Header</a:t>
            </a:r>
          </a:p>
        </p:txBody>
      </p:sp>
      <p:cxnSp>
        <p:nvCxnSpPr>
          <p:cNvPr id="11" name="Straight Connector 10"/>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Text Placeholder 7"/>
          <p:cNvSpPr>
            <a:spLocks noGrp="1"/>
          </p:cNvSpPr>
          <p:nvPr>
            <p:ph type="body" sz="quarter" idx="10" hasCustomPrompt="1"/>
          </p:nvPr>
        </p:nvSpPr>
        <p:spPr>
          <a:xfrm>
            <a:off x="3884466" y="1496867"/>
            <a:ext cx="1375068" cy="1923102"/>
          </a:xfrm>
          <a:prstGeom prst="rect">
            <a:avLst/>
          </a:prstGeom>
          <a:ln>
            <a:noFill/>
          </a:ln>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3825123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1">
                    <a:lumMod val="40000"/>
                    <a:lumOff val="60000"/>
                  </a:schemeClr>
                </a:solidFill>
                <a:latin typeface="+mn-lt"/>
                <a:ea typeface="+mn-ea"/>
                <a:cs typeface="+mn-cs"/>
              </a:rPr>
              <a:t>©2017. </a:t>
            </a:r>
            <a:r>
              <a:rPr lang="en-US" sz="600" kern="1200">
                <a:solidFill>
                  <a:schemeClr val="bg1">
                    <a:lumMod val="40000"/>
                    <a:lumOff val="60000"/>
                  </a:schemeClr>
                </a:solidFill>
                <a:latin typeface="+mn-lt"/>
                <a:ea typeface="+mn-ea"/>
                <a:cs typeface="+mn-cs"/>
              </a:rPr>
              <a:t>WinField is a registered trademark and WinField United is a trademark of Winfield Solutions.</a:t>
            </a:r>
            <a:endParaRPr lang="en-US" sz="600">
              <a:solidFill>
                <a:schemeClr val="bg1">
                  <a:lumMod val="40000"/>
                  <a:lumOff val="60000"/>
                </a:schemeClr>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chemeClr val="accent1"/>
                </a:solidFill>
              </a:defRPr>
            </a:lvl1pPr>
          </a:lstStyle>
          <a:p>
            <a:r>
              <a:rPr lang="en-US"/>
              <a:t>Slide Section Header</a:t>
            </a:r>
          </a:p>
        </p:txBody>
      </p:sp>
      <p:cxnSp>
        <p:nvCxnSpPr>
          <p:cNvPr id="10" name="Straight Connector 9"/>
          <p:cNvCxnSpPr/>
          <p:nvPr userDrawn="1"/>
        </p:nvCxnSpPr>
        <p:spPr>
          <a:xfrm>
            <a:off x="3557803" y="4643691"/>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557803" y="3419969"/>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accent1"/>
                </a:solidFill>
                <a:latin typeface="+mn-lt"/>
                <a:cs typeface="Arial"/>
              </a:defRPr>
            </a:lvl1pPr>
          </a:lstStyle>
          <a:p>
            <a:pPr lvl="0"/>
            <a:r>
              <a:rPr lang="en-US"/>
              <a:t>#</a:t>
            </a:r>
          </a:p>
        </p:txBody>
      </p:sp>
    </p:spTree>
    <p:extLst>
      <p:ext uri="{BB962C8B-B14F-4D97-AF65-F5344CB8AC3E}">
        <p14:creationId xmlns:p14="http://schemas.microsoft.com/office/powerpoint/2010/main" val="226146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descr="tractor.jpg"/>
          <p:cNvPicPr>
            <a:picLocks noChangeAspect="1"/>
          </p:cNvPicPr>
          <p:nvPr userDrawn="1"/>
        </p:nvPicPr>
        <p:blipFill rotWithShape="1">
          <a:blip r:embed="rId2">
            <a:extLst>
              <a:ext uri="{28A0092B-C50C-407E-A947-70E740481C1C}">
                <a14:useLocalDpi xmlns:a14="http://schemas.microsoft.com/office/drawing/2010/main"/>
              </a:ext>
            </a:extLst>
          </a:blip>
          <a:srcRect b="-83"/>
          <a:stretch/>
        </p:blipFill>
        <p:spPr>
          <a:xfrm>
            <a:off x="-45720" y="-18288"/>
            <a:ext cx="9235440" cy="5208788"/>
          </a:xfrm>
          <a:prstGeom prst="rect">
            <a:avLst/>
          </a:prstGeom>
        </p:spPr>
      </p:pic>
      <p:sp>
        <p:nvSpPr>
          <p:cNvPr id="4" name="Rectangle 1"/>
          <p:cNvSpPr/>
          <p:nvPr userDrawn="1"/>
        </p:nvSpPr>
        <p:spPr>
          <a:xfrm>
            <a:off x="-45720" y="4565554"/>
            <a:ext cx="9235440" cy="2312766"/>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6" name="Group 5"/>
          <p:cNvGrpSpPr/>
          <p:nvPr userDrawn="1"/>
        </p:nvGrpSpPr>
        <p:grpSpPr>
          <a:xfrm>
            <a:off x="4094457" y="3938583"/>
            <a:ext cx="1088618" cy="1088614"/>
            <a:chOff x="1641535" y="4181437"/>
            <a:chExt cx="1088618" cy="1088614"/>
          </a:xfrm>
        </p:grpSpPr>
        <p:sp>
          <p:nvSpPr>
            <p:cNvPr id="7" name="Oval 6"/>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8" name="Picture 7" descr="quotes-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9" name="Straight Connector 8"/>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3" name="Picture 12" descr="WinFieldUnited_PMS copy.png"/>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sp>
        <p:nvSpPr>
          <p:cNvPr id="15" name="TextBox 14"/>
          <p:cNvSpPr txBox="1"/>
          <p:nvPr userDrawn="1"/>
        </p:nvSpPr>
        <p:spPr>
          <a:xfrm>
            <a:off x="2136437" y="6070728"/>
            <a:ext cx="4871126" cy="415498"/>
          </a:xfrm>
          <a:prstGeom prst="rect">
            <a:avLst/>
          </a:prstGeom>
          <a:noFill/>
        </p:spPr>
        <p:txBody>
          <a:bodyPr wrap="square" rtlCol="0">
            <a:spAutoFit/>
          </a:bodyPr>
          <a:lstStyle/>
          <a:p>
            <a:pPr algn="ctr"/>
            <a:endParaRPr lang="en-US" sz="2100">
              <a:solidFill>
                <a:schemeClr val="bg2"/>
              </a:solidFill>
            </a:endParaRPr>
          </a:p>
        </p:txBody>
      </p:sp>
      <p:cxnSp>
        <p:nvCxnSpPr>
          <p:cNvPr id="17" name="Straight Connector 16"/>
          <p:cNvCxnSpPr/>
          <p:nvPr userDrawn="1"/>
        </p:nvCxnSpPr>
        <p:spPr>
          <a:xfrm>
            <a:off x="4027691" y="6126360"/>
            <a:ext cx="1088618" cy="0"/>
          </a:xfrm>
          <a:prstGeom prst="line">
            <a:avLst/>
          </a:prstGeom>
          <a:ln w="12700"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Content Placeholder 18"/>
          <p:cNvSpPr>
            <a:spLocks noGrp="1"/>
          </p:cNvSpPr>
          <p:nvPr>
            <p:ph sz="quarter" idx="11" hasCustomPrompt="1"/>
          </p:nvPr>
        </p:nvSpPr>
        <p:spPr>
          <a:xfrm>
            <a:off x="954881" y="6181993"/>
            <a:ext cx="7234238" cy="313053"/>
          </a:xfrm>
          <a:prstGeom prst="rect">
            <a:avLst/>
          </a:prstGeom>
        </p:spPr>
        <p:txBody>
          <a:bodyPr anchor="t"/>
          <a:lstStyle>
            <a:lvl1pPr marL="0" indent="0" algn="ctr">
              <a:buFontTx/>
              <a:buNone/>
              <a:defRPr sz="1100" i="1" baseline="0">
                <a:solidFill>
                  <a:schemeClr val="bg2"/>
                </a:solidFill>
              </a:defRPr>
            </a:lvl1pPr>
            <a:lvl2pPr marL="457200" indent="0" algn="ctr">
              <a:buFontTx/>
              <a:buNone/>
              <a:defRPr>
                <a:solidFill>
                  <a:schemeClr val="bg2"/>
                </a:solidFill>
              </a:defRPr>
            </a:lvl2pPr>
          </a:lstStyle>
          <a:p>
            <a:pPr lvl="0"/>
            <a:r>
              <a:rPr lang="en-US"/>
              <a:t>QUOTE CREDIT</a:t>
            </a:r>
          </a:p>
        </p:txBody>
      </p:sp>
      <p:sp>
        <p:nvSpPr>
          <p:cNvPr id="25"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Quote Here</a:t>
            </a:r>
          </a:p>
        </p:txBody>
      </p:sp>
    </p:spTree>
    <p:extLst>
      <p:ext uri="{BB962C8B-B14F-4D97-AF65-F5344CB8AC3E}">
        <p14:creationId xmlns:p14="http://schemas.microsoft.com/office/powerpoint/2010/main" val="420862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pic>
        <p:nvPicPr>
          <p:cNvPr id="5" name="Picture 4" descr="tractor-sunset.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5720" y="0"/>
            <a:ext cx="9235440" cy="5256419"/>
          </a:xfrm>
          <a:prstGeom prst="rect">
            <a:avLst/>
          </a:prstGeom>
        </p:spPr>
      </p:pic>
      <p:sp>
        <p:nvSpPr>
          <p:cNvPr id="21" name="Rectangle 1"/>
          <p:cNvSpPr/>
          <p:nvPr userDrawn="1"/>
        </p:nvSpPr>
        <p:spPr>
          <a:xfrm>
            <a:off x="-45720" y="4565554"/>
            <a:ext cx="9235440" cy="2377440"/>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grpSp>
        <p:nvGrpSpPr>
          <p:cNvPr id="22" name="Group 21"/>
          <p:cNvGrpSpPr/>
          <p:nvPr userDrawn="1"/>
        </p:nvGrpSpPr>
        <p:grpSpPr>
          <a:xfrm>
            <a:off x="4094457" y="3938583"/>
            <a:ext cx="1088618" cy="1088614"/>
            <a:chOff x="1641535" y="4181437"/>
            <a:chExt cx="1088618" cy="1088614"/>
          </a:xfrm>
        </p:grpSpPr>
        <p:sp>
          <p:nvSpPr>
            <p:cNvPr id="23" name="Oval 22"/>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24" name="Picture 23" descr="quotes-wh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25" name="Straight Connector 24"/>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Statement Here</a:t>
            </a:r>
          </a:p>
        </p:txBody>
      </p:sp>
    </p:spTree>
    <p:extLst>
      <p:ext uri="{BB962C8B-B14F-4D97-AF65-F5344CB8AC3E}">
        <p14:creationId xmlns:p14="http://schemas.microsoft.com/office/powerpoint/2010/main" val="3537706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od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11992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od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1827867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od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46931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 Comparison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041648"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197864"/>
            <a:ext cx="4041648" cy="5255326"/>
          </a:xfrm>
          <a:prstGeom prst="rect">
            <a:avLst/>
          </a:prstGeom>
        </p:spPr>
        <p:txBody>
          <a:bodyPr>
            <a:normAutofit/>
          </a:bodyPr>
          <a:lstStyle>
            <a:lvl1pPr marL="214313" indent="-214313">
              <a:buFont typeface="Arial"/>
              <a:buChar char="•"/>
              <a:defRPr sz="1800">
                <a:solidFill>
                  <a:schemeClr val="tx1"/>
                </a:solidFill>
              </a:defRPr>
            </a:lvl1pPr>
            <a:lvl2pPr marL="557213" indent="-214313">
              <a:buFont typeface="Arial"/>
              <a:buChar char="•"/>
              <a:defRPr sz="1800">
                <a:solidFill>
                  <a:schemeClr val="tx1"/>
                </a:solidFill>
              </a:defRPr>
            </a:lvl2pPr>
            <a:lvl3pPr marL="900113" indent="-214313">
              <a:buFont typeface="Arial"/>
              <a:buChar char="•"/>
              <a:defRPr sz="1800">
                <a:solidFill>
                  <a:schemeClr val="tx1"/>
                </a:solidFill>
              </a:defRPr>
            </a:lvl3pPr>
            <a:lvl4pPr marL="1243013" indent="-214313">
              <a:buFont typeface="Arial"/>
              <a:buChar char="•"/>
              <a:defRPr sz="1800">
                <a:solidFill>
                  <a:schemeClr val="tx1"/>
                </a:solidFill>
              </a:defRPr>
            </a:lvl4pPr>
            <a:lvl5pPr marL="1585913" indent="-214313">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7199743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ee Form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3" name="TextBox 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65864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ee Form 2">
    <p:spTree>
      <p:nvGrpSpPr>
        <p:cNvPr id="1" name=""/>
        <p:cNvGrpSpPr/>
        <p:nvPr/>
      </p:nvGrpSpPr>
      <p:grpSpPr>
        <a:xfrm>
          <a:off x="0" y="0"/>
          <a:ext cx="0" cy="0"/>
          <a:chOff x="0" y="0"/>
          <a:chExt cx="0" cy="0"/>
        </a:xfrm>
      </p:grpSpPr>
      <p:pic>
        <p:nvPicPr>
          <p:cNvPr id="3" name="Picture 2" descr="Screen Shot 2016-06-23 at 10.25.58 AM.pn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858000"/>
          </a:xfrm>
          <a:prstGeom prst="rect">
            <a:avLst/>
          </a:prstGeom>
          <a:blipFill rotWithShape="1">
            <a:blip r:embed="rId3"/>
            <a:stretch>
              <a:fillRect/>
            </a:stretch>
          </a:blipFill>
        </p:spPr>
      </p:pic>
      <p:pic>
        <p:nvPicPr>
          <p:cNvPr id="5" name="Picture 4" descr="WinFieldUnited_Whit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391979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5124" y="5384976"/>
            <a:ext cx="4423099" cy="975764"/>
          </a:xfrm>
          <a:prstGeom prst="rect">
            <a:avLst/>
          </a:prstGeom>
        </p:spPr>
        <p:txBody>
          <a:bodyPr vert="horz"/>
          <a:lstStyle>
            <a:lvl1pPr algn="l">
              <a:defRPr>
                <a:solidFill>
                  <a:srgbClr val="FFFFFF"/>
                </a:solidFill>
              </a:defRPr>
            </a:lvl1pPr>
          </a:lstStyle>
          <a:p>
            <a:r>
              <a:rPr lang="en-US"/>
              <a:t>Thank You</a:t>
            </a:r>
          </a:p>
        </p:txBody>
      </p:sp>
      <p:cxnSp>
        <p:nvCxnSpPr>
          <p:cNvPr id="6" name="Straight Connector 5"/>
          <p:cNvCxnSpPr/>
          <p:nvPr userDrawn="1"/>
        </p:nvCxnSpPr>
        <p:spPr>
          <a:xfrm>
            <a:off x="730077" y="6245133"/>
            <a:ext cx="2656592" cy="2020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pic>
        <p:nvPicPr>
          <p:cNvPr id="5" name="Picture 4"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85878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genda">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a:extLst>
              <a:ext uri="{28A0092B-C50C-407E-A947-70E740481C1C}">
                <a14:useLocalDpi xmlns:a14="http://schemas.microsoft.com/office/drawing/2010/main"/>
              </a:ext>
            </a:extLst>
          </a:blip>
          <a:srcRect r="-3"/>
          <a:stretch/>
        </p:blipFill>
        <p:spPr>
          <a:xfrm>
            <a:off x="5363571" y="210312"/>
            <a:ext cx="3780429" cy="6242875"/>
          </a:xfrm>
          <a:prstGeom prst="rect">
            <a:avLst/>
          </a:prstGeom>
        </p:spPr>
      </p:pic>
      <p:sp>
        <p:nvSpPr>
          <p:cNvPr id="3" name="Content Placeholder 2"/>
          <p:cNvSpPr>
            <a:spLocks noGrp="1"/>
          </p:cNvSpPr>
          <p:nvPr>
            <p:ph idx="1"/>
          </p:nvPr>
        </p:nvSpPr>
        <p:spPr>
          <a:xfrm>
            <a:off x="612647" y="1156920"/>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4"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endParaRPr lang="en-US"/>
          </a:p>
        </p:txBody>
      </p:sp>
      <p:pic>
        <p:nvPicPr>
          <p:cNvPr id="9" name="Picture 8" descr="graphic-arrow-gr.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grpSp>
        <p:nvGrpSpPr>
          <p:cNvPr id="8" name="Group 7"/>
          <p:cNvGrpSpPr/>
          <p:nvPr userDrawn="1"/>
        </p:nvGrpSpPr>
        <p:grpSpPr>
          <a:xfrm>
            <a:off x="4964530" y="1332742"/>
            <a:ext cx="763270" cy="686184"/>
            <a:chOff x="559352" y="1471670"/>
            <a:chExt cx="1060022" cy="952966"/>
          </a:xfrm>
        </p:grpSpPr>
        <p:sp>
          <p:nvSpPr>
            <p:cNvPr id="10" name="Oval 9"/>
            <p:cNvSpPr/>
            <p:nvPr/>
          </p:nvSpPr>
          <p:spPr>
            <a:xfrm>
              <a:off x="649892" y="1500965"/>
              <a:ext cx="923671" cy="923671"/>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2" name="TextBox 11"/>
            <p:cNvSpPr txBox="1"/>
            <p:nvPr/>
          </p:nvSpPr>
          <p:spPr>
            <a:xfrm>
              <a:off x="559352" y="1471670"/>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1</a:t>
              </a:r>
            </a:p>
          </p:txBody>
        </p:sp>
      </p:grpSp>
      <p:grpSp>
        <p:nvGrpSpPr>
          <p:cNvPr id="13" name="Group 12"/>
          <p:cNvGrpSpPr/>
          <p:nvPr userDrawn="1"/>
        </p:nvGrpSpPr>
        <p:grpSpPr>
          <a:xfrm>
            <a:off x="4982804" y="2380507"/>
            <a:ext cx="763270" cy="713592"/>
            <a:chOff x="584730" y="2567203"/>
            <a:chExt cx="1060022" cy="991030"/>
          </a:xfrm>
        </p:grpSpPr>
        <p:sp>
          <p:nvSpPr>
            <p:cNvPr id="16" name="Oval 15"/>
            <p:cNvSpPr/>
            <p:nvPr/>
          </p:nvSpPr>
          <p:spPr>
            <a:xfrm>
              <a:off x="649892" y="2634562"/>
              <a:ext cx="923671" cy="923671"/>
            </a:xfrm>
            <a:prstGeom prst="ellipse">
              <a:avLst/>
            </a:prstGeom>
            <a:solidFill>
              <a:srgbClr val="5567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7" name="TextBox 16"/>
            <p:cNvSpPr txBox="1"/>
            <p:nvPr/>
          </p:nvSpPr>
          <p:spPr>
            <a:xfrm>
              <a:off x="584730" y="2567203"/>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2</a:t>
              </a:r>
            </a:p>
          </p:txBody>
        </p:sp>
      </p:grpSp>
      <p:grpSp>
        <p:nvGrpSpPr>
          <p:cNvPr id="18" name="Group 17"/>
          <p:cNvGrpSpPr/>
          <p:nvPr userDrawn="1"/>
        </p:nvGrpSpPr>
        <p:grpSpPr>
          <a:xfrm>
            <a:off x="4984162" y="3482976"/>
            <a:ext cx="763270" cy="702762"/>
            <a:chOff x="586616" y="3736833"/>
            <a:chExt cx="1060022" cy="975990"/>
          </a:xfrm>
        </p:grpSpPr>
        <p:sp>
          <p:nvSpPr>
            <p:cNvPr id="19" name="Oval 18"/>
            <p:cNvSpPr/>
            <p:nvPr/>
          </p:nvSpPr>
          <p:spPr>
            <a:xfrm>
              <a:off x="649892" y="3789152"/>
              <a:ext cx="923671" cy="923671"/>
            </a:xfrm>
            <a:prstGeom prst="ellipse">
              <a:avLst/>
            </a:prstGeom>
            <a:solidFill>
              <a:srgbClr val="7387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0" name="TextBox 19"/>
            <p:cNvSpPr txBox="1"/>
            <p:nvPr/>
          </p:nvSpPr>
          <p:spPr>
            <a:xfrm>
              <a:off x="586616" y="3736833"/>
              <a:ext cx="1060022" cy="829203"/>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3</a:t>
              </a:r>
            </a:p>
          </p:txBody>
        </p:sp>
      </p:grpSp>
      <p:grpSp>
        <p:nvGrpSpPr>
          <p:cNvPr id="21" name="Group 20"/>
          <p:cNvGrpSpPr/>
          <p:nvPr userDrawn="1"/>
        </p:nvGrpSpPr>
        <p:grpSpPr>
          <a:xfrm>
            <a:off x="5002436" y="4547319"/>
            <a:ext cx="702873" cy="665090"/>
            <a:chOff x="611994" y="4933248"/>
            <a:chExt cx="976144" cy="923671"/>
          </a:xfrm>
        </p:grpSpPr>
        <p:sp>
          <p:nvSpPr>
            <p:cNvPr id="22" name="Oval 21"/>
            <p:cNvSpPr/>
            <p:nvPr/>
          </p:nvSpPr>
          <p:spPr>
            <a:xfrm>
              <a:off x="649892" y="4933248"/>
              <a:ext cx="923671" cy="92367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3" name="TextBox 22"/>
            <p:cNvSpPr txBox="1"/>
            <p:nvPr/>
          </p:nvSpPr>
          <p:spPr>
            <a:xfrm>
              <a:off x="611994" y="4967857"/>
              <a:ext cx="976144" cy="829203"/>
            </a:xfrm>
            <a:prstGeom prst="rect">
              <a:avLst/>
            </a:prstGeom>
          </p:spPr>
          <p:txBody>
            <a:bodyPr vert="horz" wrap="none" lIns="91440" tIns="45720" rIns="91440" bIns="45720" rtlCol="0">
              <a:normAutofit fontScale="92500" lnSpcReduction="10000"/>
            </a:bodyPr>
            <a:lstStyle/>
            <a:p>
              <a:pPr algn="ctr"/>
              <a:r>
                <a:rPr lang="en-US" sz="3700" b="1">
                  <a:solidFill>
                    <a:srgbClr val="FFFFFF"/>
                  </a:solidFill>
                  <a:latin typeface="Arial"/>
                  <a:cs typeface="Arial"/>
                </a:rPr>
                <a:t>4</a:t>
              </a:r>
            </a:p>
          </p:txBody>
        </p:sp>
      </p:grpSp>
      <p:grpSp>
        <p:nvGrpSpPr>
          <p:cNvPr id="24" name="Group 23"/>
          <p:cNvGrpSpPr/>
          <p:nvPr userDrawn="1"/>
        </p:nvGrpSpPr>
        <p:grpSpPr>
          <a:xfrm>
            <a:off x="5021008" y="5587639"/>
            <a:ext cx="673806" cy="740665"/>
            <a:chOff x="637787" y="4878507"/>
            <a:chExt cx="935776" cy="1028631"/>
          </a:xfrm>
        </p:grpSpPr>
        <p:sp>
          <p:nvSpPr>
            <p:cNvPr id="25" name="Oval 24"/>
            <p:cNvSpPr/>
            <p:nvPr/>
          </p:nvSpPr>
          <p:spPr>
            <a:xfrm>
              <a:off x="649892" y="4933248"/>
              <a:ext cx="923671" cy="923671"/>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6" name="TextBox 25"/>
            <p:cNvSpPr txBox="1"/>
            <p:nvPr/>
          </p:nvSpPr>
          <p:spPr>
            <a:xfrm>
              <a:off x="637787" y="4878507"/>
              <a:ext cx="923087" cy="1028631"/>
            </a:xfrm>
            <a:prstGeom prst="rect">
              <a:avLst/>
            </a:prstGeom>
          </p:spPr>
          <p:txBody>
            <a:bodyPr vert="horz" wrap="none" lIns="91440" tIns="45720" rIns="91440" bIns="45720" rtlCol="0">
              <a:normAutofit/>
            </a:bodyPr>
            <a:lstStyle/>
            <a:p>
              <a:pPr algn="ctr"/>
              <a:r>
                <a:rPr lang="en-US" sz="3700" b="1">
                  <a:solidFill>
                    <a:srgbClr val="FFFFFF"/>
                  </a:solidFill>
                  <a:latin typeface="Arial"/>
                  <a:cs typeface="Arial"/>
                </a:rPr>
                <a:t>5</a:t>
              </a:r>
            </a:p>
          </p:txBody>
        </p:sp>
      </p:grpSp>
      <p:sp>
        <p:nvSpPr>
          <p:cNvPr id="27" name="Content Placeholder 2"/>
          <p:cNvSpPr>
            <a:spLocks noGrp="1"/>
          </p:cNvSpPr>
          <p:nvPr>
            <p:ph idx="11"/>
          </p:nvPr>
        </p:nvSpPr>
        <p:spPr>
          <a:xfrm>
            <a:off x="612647" y="2218849"/>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8" name="Content Placeholder 2"/>
          <p:cNvSpPr>
            <a:spLocks noGrp="1"/>
          </p:cNvSpPr>
          <p:nvPr>
            <p:ph idx="12"/>
          </p:nvPr>
        </p:nvSpPr>
        <p:spPr>
          <a:xfrm>
            <a:off x="612647" y="3304073"/>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9" name="Content Placeholder 2"/>
          <p:cNvSpPr>
            <a:spLocks noGrp="1"/>
          </p:cNvSpPr>
          <p:nvPr>
            <p:ph idx="13"/>
          </p:nvPr>
        </p:nvSpPr>
        <p:spPr>
          <a:xfrm>
            <a:off x="612647" y="4362001"/>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30" name="Content Placeholder 2"/>
          <p:cNvSpPr>
            <a:spLocks noGrp="1"/>
          </p:cNvSpPr>
          <p:nvPr>
            <p:ph idx="14"/>
          </p:nvPr>
        </p:nvSpPr>
        <p:spPr>
          <a:xfrm>
            <a:off x="612647" y="5433578"/>
            <a:ext cx="4235706" cy="1019610"/>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174027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 Title only">
    <p:spTree>
      <p:nvGrpSpPr>
        <p:cNvPr id="1" name=""/>
        <p:cNvGrpSpPr/>
        <p:nvPr/>
      </p:nvGrpSpPr>
      <p:grpSpPr>
        <a:xfrm>
          <a:off x="0" y="0"/>
          <a:ext cx="0" cy="0"/>
          <a:chOff x="0" y="0"/>
          <a:chExt cx="0" cy="0"/>
        </a:xfrm>
      </p:grpSpPr>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7" y="1094412"/>
            <a:ext cx="8229600" cy="66543"/>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3859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 Bulleted List, Large Poi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2648" y="210312"/>
            <a:ext cx="8277352" cy="6253988"/>
          </a:xfrm>
          <a:prstGeom prst="rect">
            <a:avLst/>
          </a:prstGeom>
        </p:spPr>
        <p:txBody>
          <a:bodyPr>
            <a:normAutofit/>
          </a:bodyPr>
          <a:lstStyle>
            <a:lvl1pPr marL="257175" indent="-257175">
              <a:buFont typeface="Arial"/>
              <a:buChar char="•"/>
              <a:defRPr sz="2400">
                <a:solidFill>
                  <a:schemeClr val="tx1"/>
                </a:solidFill>
                <a:latin typeface="Arial"/>
                <a:cs typeface="Arial"/>
              </a:defRPr>
            </a:lvl1pPr>
            <a:lvl2pPr marL="557213" indent="-214313">
              <a:buFont typeface="Arial"/>
              <a:buChar char="•"/>
              <a:defRPr sz="2250">
                <a:solidFill>
                  <a:schemeClr val="tx1"/>
                </a:solidFill>
                <a:latin typeface="Arial"/>
                <a:cs typeface="Arial"/>
              </a:defRPr>
            </a:lvl2pPr>
            <a:lvl3pPr marL="857250" indent="-171450">
              <a:buFont typeface="Arial"/>
              <a:buChar char="•"/>
              <a:defRPr sz="2000">
                <a:solidFill>
                  <a:schemeClr val="tx1"/>
                </a:solidFill>
                <a:latin typeface="Arial"/>
                <a:cs typeface="Arial"/>
              </a:defRPr>
            </a:lvl3pPr>
            <a:lvl4pPr marL="1200150" indent="-171450">
              <a:buFont typeface="Arial"/>
              <a:buChar char="•"/>
              <a:defRPr sz="1800">
                <a:solidFill>
                  <a:schemeClr val="tx1"/>
                </a:solidFill>
                <a:latin typeface="Arial"/>
                <a:cs typeface="Arial"/>
              </a:defRPr>
            </a:lvl4pPr>
            <a:lvl5pPr marL="1543050" indent="-171450">
              <a:buFont typeface="Arial"/>
              <a:buChar char="•"/>
              <a:defRPr sz="16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91958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 Chart">
    <p:spTree>
      <p:nvGrpSpPr>
        <p:cNvPr id="1" name=""/>
        <p:cNvGrpSpPr/>
        <p:nvPr/>
      </p:nvGrpSpPr>
      <p:grpSpPr>
        <a:xfrm>
          <a:off x="0" y="0"/>
          <a:ext cx="0" cy="0"/>
          <a:chOff x="0" y="0"/>
          <a:chExt cx="0" cy="0"/>
        </a:xfrm>
      </p:grpSpPr>
      <p:sp>
        <p:nvSpPr>
          <p:cNvPr id="3" name="Chart Placeholder 2"/>
          <p:cNvSpPr>
            <a:spLocks noGrp="1"/>
          </p:cNvSpPr>
          <p:nvPr>
            <p:ph type="chart" sz="quarter" idx="11"/>
          </p:nvPr>
        </p:nvSpPr>
        <p:spPr>
          <a:xfrm>
            <a:off x="612648" y="210312"/>
            <a:ext cx="8277352" cy="6253988"/>
          </a:xfrm>
          <a:prstGeom prst="rect">
            <a:avLst/>
          </a:prstGeom>
        </p:spPr>
        <p:txBody>
          <a:bodyPr/>
          <a:lstStyle/>
          <a:p>
            <a:r>
              <a:rPr lang="en-US"/>
              <a:t>Click icon to add chart</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74439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 Centered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2649" y="210312"/>
            <a:ext cx="7938684" cy="5312407"/>
          </a:xfrm>
          <a:prstGeom prst="rect">
            <a:avLst/>
          </a:prstGeo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itle 1"/>
          <p:cNvSpPr>
            <a:spLocks noGrp="1"/>
          </p:cNvSpPr>
          <p:nvPr>
            <p:ph type="title"/>
          </p:nvPr>
        </p:nvSpPr>
        <p:spPr>
          <a:xfrm>
            <a:off x="612647" y="5522719"/>
            <a:ext cx="7938685" cy="425052"/>
          </a:xfrm>
          <a:prstGeom prst="rect">
            <a:avLst/>
          </a:prstGeom>
        </p:spPr>
        <p:txBody>
          <a:bodyPr anchor="b"/>
          <a:lstStyle>
            <a:lvl1pPr algn="ctr">
              <a:defRPr sz="1500" b="0"/>
            </a:lvl1pPr>
          </a:lstStyle>
          <a:p>
            <a:r>
              <a:rPr lang="en-US"/>
              <a:t>Click to edit Master title style</a:t>
            </a:r>
          </a:p>
        </p:txBody>
      </p:sp>
      <p:sp>
        <p:nvSpPr>
          <p:cNvPr id="5" name="Text Placeholder 3"/>
          <p:cNvSpPr>
            <a:spLocks noGrp="1"/>
          </p:cNvSpPr>
          <p:nvPr>
            <p:ph type="body" sz="half" idx="2"/>
          </p:nvPr>
        </p:nvSpPr>
        <p:spPr>
          <a:xfrm>
            <a:off x="612646" y="5947770"/>
            <a:ext cx="7938686" cy="516529"/>
          </a:xfrm>
          <a:prstGeom prst="rect">
            <a:avLst/>
          </a:prstGeom>
        </p:spPr>
        <p:txBody>
          <a:bodyPr>
            <a:normAutofit/>
          </a:bodyPr>
          <a:lstStyle>
            <a:lvl1pPr marL="0" indent="0" algn="ctr">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8738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0" name="Picture 9" descr="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6908800" y="210312"/>
            <a:ext cx="2235200" cy="1613691"/>
          </a:xfrm>
          <a:prstGeom prst="rect">
            <a:avLst/>
          </a:prstGeom>
        </p:spPr>
      </p:pic>
      <p:pic>
        <p:nvPicPr>
          <p:cNvPr id="12" name="Picture 11" descr="Winfield Idaho 3241.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37760" y="210313"/>
            <a:ext cx="1929384" cy="1613690"/>
          </a:xfrm>
          <a:prstGeom prst="rect">
            <a:avLst/>
          </a:prstGeom>
        </p:spPr>
      </p:pic>
      <p:pic>
        <p:nvPicPr>
          <p:cNvPr id="16" name="Picture 15"/>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4937760" y="1880032"/>
            <a:ext cx="4206240" cy="4586695"/>
          </a:xfrm>
          <a:prstGeom prst="rect">
            <a:avLst/>
          </a:prstGeom>
        </p:spPr>
      </p:pic>
    </p:spTree>
    <p:extLst>
      <p:ext uri="{BB962C8B-B14F-4D97-AF65-F5344CB8AC3E}">
        <p14:creationId xmlns:p14="http://schemas.microsoft.com/office/powerpoint/2010/main" val="5659099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483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2" r:id="rId3"/>
    <p:sldLayoutId id="2147483713" r:id="rId4"/>
    <p:sldLayoutId id="2147483697" r:id="rId5"/>
    <p:sldLayoutId id="2147483699" r:id="rId6"/>
    <p:sldLayoutId id="2147483709" r:id="rId7"/>
    <p:sldLayoutId id="2147483701" r:id="rId8"/>
    <p:sldLayoutId id="2147483703" r:id="rId9"/>
    <p:sldLayoutId id="2147483704" r:id="rId10"/>
    <p:sldLayoutId id="2147483705" r:id="rId11"/>
    <p:sldLayoutId id="2147483710" r:id="rId12"/>
    <p:sldLayoutId id="2147483706" r:id="rId13"/>
    <p:sldLayoutId id="2147483707" r:id="rId14"/>
    <p:sldLayoutId id="2147483708" r:id="rId15"/>
    <p:sldLayoutId id="2147483711" r:id="rId16"/>
    <p:sldLayoutId id="2147483649" r:id="rId17"/>
    <p:sldLayoutId id="2147483650" r:id="rId18"/>
    <p:sldLayoutId id="2147483676" r:id="rId19"/>
    <p:sldLayoutId id="2147483677" r:id="rId20"/>
    <p:sldLayoutId id="2147483678" r:id="rId21"/>
    <p:sldLayoutId id="2147483680" r:id="rId22"/>
    <p:sldLayoutId id="2147483682" r:id="rId23"/>
    <p:sldLayoutId id="2147483683" r:id="rId24"/>
    <p:sldLayoutId id="2147483671" r:id="rId25"/>
    <p:sldLayoutId id="2147483672" r:id="rId26"/>
    <p:sldLayoutId id="2147483669" r:id="rId27"/>
    <p:sldLayoutId id="2147483670" r:id="rId28"/>
    <p:sldLayoutId id="2147483674" r:id="rId29"/>
    <p:sldLayoutId id="2147483661" r:id="rId30"/>
    <p:sldLayoutId id="2147483684" r:id="rId31"/>
    <p:sldLayoutId id="2147483675" r:id="rId3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hyperlink" Target="https://www.winfieldunited.com/products/adjuvants/masterlock/75" TargetMode="External"/><Relationship Id="rId2" Type="http://schemas.openxmlformats.org/officeDocument/2006/relationships/hyperlink" Target="https://www.winfieldunited.com/products/adjuvants/interlock/42" TargetMode="External"/><Relationship Id="rId1" Type="http://schemas.openxmlformats.org/officeDocument/2006/relationships/slideLayout" Target="../slideLayouts/slideLayout1.xml"/><Relationship Id="rId4" Type="http://schemas.openxmlformats.org/officeDocument/2006/relationships/hyperlink" Target="https://www.winfieldunited.com/products/adjuvants/classact%20ng%c2%ae/22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winfieldunited.com/products/adjuvants/optify%e2%84%a2%20a20/739" TargetMode="External"/><Relationship Id="rId7" Type="http://schemas.openxmlformats.org/officeDocument/2006/relationships/hyperlink" Target="https://www.winfieldunited.com/news-and-insights/making-the-case-for-water-conditioners" TargetMode="External"/><Relationship Id="rId2" Type="http://schemas.openxmlformats.org/officeDocument/2006/relationships/hyperlink" Target="https://www.winfieldunited.com/products/adjuvants/optify%e2%84%a2%20xx/741" TargetMode="External"/><Relationship Id="rId1" Type="http://schemas.openxmlformats.org/officeDocument/2006/relationships/slideLayout" Target="../slideLayouts/slideLayout1.xml"/><Relationship Id="rId6" Type="http://schemas.openxmlformats.org/officeDocument/2006/relationships/hyperlink" Target="https://www.winfieldunited.com/products/adjuvants/optify%e2%84%a2%20d30/740" TargetMode="External"/><Relationship Id="rId5" Type="http://schemas.openxmlformats.org/officeDocument/2006/relationships/hyperlink" Target="https://www.winfieldunited.com/products/adjuvants/optify%e2%84%a2%20l27/737" TargetMode="External"/><Relationship Id="rId4" Type="http://schemas.openxmlformats.org/officeDocument/2006/relationships/hyperlink" Target="https://www.winfieldunited.com/products/adjuvants/optify%e2%84%a2%20z37/73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37194"/>
            <a:ext cx="9144000" cy="1143000"/>
          </a:xfrm>
          <a:prstGeom prst="rect">
            <a:avLst/>
          </a:prstGeom>
        </p:spPr>
        <p:txBody>
          <a:bodyPr/>
          <a:lstStyle/>
          <a:p>
            <a:r>
              <a:rPr lang="en-US" sz="4000" b="1" dirty="0"/>
              <a:t>OPTIFY</a:t>
            </a:r>
            <a:r>
              <a:rPr lang="en-US" sz="4000" b="1" baseline="30000" dirty="0"/>
              <a:t>™</a:t>
            </a:r>
            <a:r>
              <a:rPr lang="en-US" sz="4000" b="1" dirty="0"/>
              <a:t> Adjuvants</a:t>
            </a:r>
            <a:br>
              <a:rPr lang="en-US" sz="4000" b="1" dirty="0"/>
            </a:br>
            <a:endParaRPr lang="en-US" sz="4000" b="1" dirty="0">
              <a:solidFill>
                <a:schemeClr val="tx1">
                  <a:lumMod val="50000"/>
                </a:schemeClr>
              </a:solidFill>
            </a:endParaRPr>
          </a:p>
        </p:txBody>
      </p:sp>
      <p:sp>
        <p:nvSpPr>
          <p:cNvPr id="3" name="Title 1">
            <a:extLst>
              <a:ext uri="{FF2B5EF4-FFF2-40B4-BE49-F238E27FC236}">
                <a16:creationId xmlns:a16="http://schemas.microsoft.com/office/drawing/2014/main" id="{E340AD42-5844-7248-83EF-88847F31D9CD}"/>
              </a:ext>
            </a:extLst>
          </p:cNvPr>
          <p:cNvSpPr txBox="1">
            <a:spLocks/>
          </p:cNvSpPr>
          <p:nvPr/>
        </p:nvSpPr>
        <p:spPr>
          <a:xfrm>
            <a:off x="457200" y="1706031"/>
            <a:ext cx="8229600" cy="1143000"/>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3600" err="1">
                <a:solidFill>
                  <a:schemeClr val="tx1">
                    <a:lumMod val="50000"/>
                  </a:schemeClr>
                </a:solidFill>
              </a:rPr>
              <a:t>WinField</a:t>
            </a:r>
            <a:r>
              <a:rPr lang="en-US" sz="3600">
                <a:solidFill>
                  <a:schemeClr val="tx1">
                    <a:lumMod val="50000"/>
                  </a:schemeClr>
                </a:solidFill>
              </a:rPr>
              <a:t> United Local Campaign</a:t>
            </a:r>
          </a:p>
        </p:txBody>
      </p:sp>
      <p:sp>
        <p:nvSpPr>
          <p:cNvPr id="4" name="Title 1">
            <a:extLst>
              <a:ext uri="{FF2B5EF4-FFF2-40B4-BE49-F238E27FC236}">
                <a16:creationId xmlns:a16="http://schemas.microsoft.com/office/drawing/2014/main" id="{4734CD97-69A7-8043-9848-5D204B4BFD11}"/>
              </a:ext>
            </a:extLst>
          </p:cNvPr>
          <p:cNvSpPr txBox="1">
            <a:spLocks/>
          </p:cNvSpPr>
          <p:nvPr/>
        </p:nvSpPr>
        <p:spPr>
          <a:xfrm>
            <a:off x="457200" y="4618944"/>
            <a:ext cx="8229600" cy="533025"/>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2800" i="1">
                <a:solidFill>
                  <a:schemeClr val="tx1">
                    <a:lumMod val="50000"/>
                  </a:schemeClr>
                </a:solidFill>
              </a:rPr>
              <a:t>ATLAS Materials</a:t>
            </a:r>
          </a:p>
        </p:txBody>
      </p:sp>
      <p:cxnSp>
        <p:nvCxnSpPr>
          <p:cNvPr id="6" name="Straight Connector 5">
            <a:extLst>
              <a:ext uri="{FF2B5EF4-FFF2-40B4-BE49-F238E27FC236}">
                <a16:creationId xmlns:a16="http://schemas.microsoft.com/office/drawing/2014/main" id="{9143757C-636C-9A45-BEA4-7639F93B787F}"/>
              </a:ext>
            </a:extLst>
          </p:cNvPr>
          <p:cNvCxnSpPr/>
          <p:nvPr/>
        </p:nvCxnSpPr>
        <p:spPr>
          <a:xfrm>
            <a:off x="2131255" y="2849031"/>
            <a:ext cx="4881490" cy="0"/>
          </a:xfrm>
          <a:prstGeom prst="line">
            <a:avLst/>
          </a:prstGeom>
          <a:ln>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90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dirty="0"/>
              <a:t>Topic: OPTIFY Adjuvants</a:t>
            </a:r>
            <a:endParaRPr lang="en-US" sz="2400" baseline="30000" dirty="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pPr marL="0" indent="0">
              <a:buNone/>
            </a:pPr>
            <a:r>
              <a:rPr lang="en-US" sz="1200" b="1" dirty="0"/>
              <a:t>SUBJECT LINE</a:t>
            </a:r>
            <a:r>
              <a:rPr lang="en-US" sz="1200" dirty="0"/>
              <a:t>: Optimize the Potential of Your Tank Mix</a:t>
            </a:r>
            <a:endParaRPr lang="en-US" sz="1200" b="1" dirty="0"/>
          </a:p>
          <a:p>
            <a:pPr marL="0" indent="0">
              <a:buNone/>
            </a:pPr>
            <a:r>
              <a:rPr lang="en-US" sz="1200" b="1" dirty="0"/>
              <a:t>COPY: </a:t>
            </a:r>
          </a:p>
          <a:p>
            <a:pPr marL="0" marR="0" indent="0">
              <a:spcBef>
                <a:spcPts val="0"/>
              </a:spcBef>
              <a:spcAft>
                <a:spcPts val="0"/>
              </a:spcAft>
              <a:buNone/>
            </a:pPr>
            <a:r>
              <a:rPr lang="en-US" sz="1400" b="1" dirty="0">
                <a:effectLst/>
                <a:latin typeface="Arial" panose="020B0604020202020204" pitchFamily="34" charset="0"/>
                <a:ea typeface="Times New Roman" panose="02020603050405020304" pitchFamily="18" charset="0"/>
              </a:rPr>
              <a:t>Invest in proven performance with OPTIFY adjuvants. </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a:effectLst/>
                <a:latin typeface="Arial" panose="020B0604020202020204" pitchFamily="34" charset="0"/>
                <a:ea typeface="Times New Roman" panose="02020603050405020304" pitchFamily="18" charset="0"/>
              </a:rPr>
              <a:t>As you know, there’s no one-size-fits-all approach to crop protection. It’s important to find a tank-mix solution that works with your intended management style and helps meet your bottom line. If you’re searching for more convenience in your tank mix for next season, OPTIFY™ adjuvants might be just what you’re looking for.</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b="1" dirty="0">
                <a:effectLst/>
                <a:latin typeface="Arial" panose="020B0604020202020204" pitchFamily="34" charset="0"/>
                <a:ea typeface="Times New Roman" panose="02020603050405020304" pitchFamily="18" charset="0"/>
              </a:rPr>
              <a:t>Flexible adjuvants that fit your management style.</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a:effectLst/>
                <a:latin typeface="Arial" panose="020B0604020202020204" pitchFamily="34" charset="0"/>
                <a:ea typeface="Times New Roman" panose="02020603050405020304" pitchFamily="18" charset="0"/>
              </a:rPr>
              <a:t>OPTIFY adjuvants are versatile, multifunctional blends that deliver convenient solutions to the most common tank mix problems. They’re designed to perform from a quality, efficacy and output standpoint to match the performance of other top tank-mix solutions.</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b="1" dirty="0">
                <a:effectLst/>
                <a:latin typeface="Arial" panose="020B0604020202020204" pitchFamily="34" charset="0"/>
                <a:ea typeface="Times New Roman" panose="02020603050405020304" pitchFamily="18" charset="0"/>
              </a:rPr>
              <a:t>Find the right solution for every acre.</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a:effectLst/>
                <a:latin typeface="Arial" panose="020B0604020202020204" pitchFamily="34" charset="0"/>
                <a:ea typeface="Times New Roman" panose="02020603050405020304" pitchFamily="18" charset="0"/>
              </a:rPr>
              <a:t>Of course, we continue to offer WinField</a:t>
            </a:r>
            <a:r>
              <a:rPr lang="en-US" sz="1400" baseline="30000" dirty="0">
                <a:effectLst/>
                <a:latin typeface="Arial" panose="020B0604020202020204" pitchFamily="34" charset="0"/>
                <a:ea typeface="Times New Roman" panose="02020603050405020304" pitchFamily="18" charset="0"/>
              </a:rPr>
              <a:t>®</a:t>
            </a:r>
            <a:r>
              <a:rPr lang="en-US" sz="1400" dirty="0">
                <a:effectLst/>
                <a:latin typeface="Arial" panose="020B0604020202020204" pitchFamily="34" charset="0"/>
                <a:ea typeface="Times New Roman" panose="02020603050405020304" pitchFamily="18" charset="0"/>
              </a:rPr>
              <a:t> United’s signature adjuvant lineup, which includes </a:t>
            </a:r>
            <a:r>
              <a:rPr lang="en-US" sz="1400" u="sng" dirty="0" err="1">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InterLock</a:t>
            </a:r>
            <a:r>
              <a:rPr lang="en-US" sz="1400" u="sng" baseline="30000"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a:t>
            </a:r>
            <a:r>
              <a:rPr lang="en-US" sz="1400" u="sng"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 adjuvant</a:t>
            </a:r>
            <a:r>
              <a:rPr lang="en-US" sz="1400" dirty="0">
                <a:effectLst/>
                <a:latin typeface="Arial" panose="020B0604020202020204" pitchFamily="34" charset="0"/>
                <a:ea typeface="Times New Roman" panose="02020603050405020304" pitchFamily="18" charset="0"/>
              </a:rPr>
              <a:t>, </a:t>
            </a:r>
            <a:r>
              <a:rPr lang="en-US" sz="1400" u="sng" dirty="0" err="1">
                <a:solidFill>
                  <a:srgbClr val="52BBDB"/>
                </a:solidFill>
                <a:effectLst/>
                <a:uFill>
                  <a:solidFill>
                    <a:srgbClr val="52BBDB"/>
                  </a:solidFill>
                </a:uFill>
                <a:latin typeface="Arial" panose="020B0604020202020204" pitchFamily="34" charset="0"/>
                <a:ea typeface="Times New Roman" panose="02020603050405020304" pitchFamily="18" charset="0"/>
                <a:hlinkClick r:id="rId3"/>
              </a:rPr>
              <a:t>MasterLock</a:t>
            </a:r>
            <a:r>
              <a:rPr lang="en-US" sz="1400" u="sng" baseline="30000"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3"/>
              </a:rPr>
              <a:t>®</a:t>
            </a:r>
            <a:r>
              <a:rPr lang="en-US" sz="1400" u="sng"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3"/>
              </a:rPr>
              <a:t> adjuvant</a:t>
            </a:r>
            <a:r>
              <a:rPr lang="en-US" sz="1400" dirty="0">
                <a:effectLst/>
                <a:latin typeface="Arial" panose="020B0604020202020204" pitchFamily="34" charset="0"/>
                <a:ea typeface="Times New Roman" panose="02020603050405020304" pitchFamily="18" charset="0"/>
              </a:rPr>
              <a:t> and Class Act</a:t>
            </a:r>
            <a:r>
              <a:rPr lang="en-US" sz="1400" baseline="30000" dirty="0">
                <a:effectLst/>
                <a:latin typeface="Arial" panose="020B0604020202020204" pitchFamily="34" charset="0"/>
                <a:ea typeface="Times New Roman" panose="02020603050405020304" pitchFamily="18" charset="0"/>
              </a:rPr>
              <a:t>®</a:t>
            </a:r>
            <a:r>
              <a:rPr lang="en-US" sz="1400" dirty="0">
                <a:effectLst/>
                <a:latin typeface="Arial" panose="020B0604020202020204" pitchFamily="34" charset="0"/>
                <a:ea typeface="Times New Roman" panose="02020603050405020304" pitchFamily="18" charset="0"/>
              </a:rPr>
              <a:t> brands such as </a:t>
            </a:r>
            <a:r>
              <a:rPr lang="en-US" sz="1400" u="sng"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4"/>
              </a:rPr>
              <a:t>Class Act</a:t>
            </a:r>
            <a:r>
              <a:rPr lang="en-US" sz="1400" u="sng" baseline="30000"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4"/>
              </a:rPr>
              <a:t>®</a:t>
            </a:r>
            <a:r>
              <a:rPr lang="en-US" sz="1400" u="sng"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4"/>
              </a:rPr>
              <a:t> NG</a:t>
            </a:r>
            <a:r>
              <a:rPr lang="en-US" sz="1400" u="sng" baseline="30000"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4"/>
              </a:rPr>
              <a:t>®</a:t>
            </a:r>
            <a:r>
              <a:rPr lang="en-US" sz="1400" u="sng"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4"/>
              </a:rPr>
              <a:t> adjuvant</a:t>
            </a:r>
            <a:r>
              <a:rPr lang="en-US" sz="1400" dirty="0">
                <a:effectLst/>
                <a:latin typeface="Arial" panose="020B0604020202020204" pitchFamily="34" charset="0"/>
                <a:ea typeface="Times New Roman" panose="02020603050405020304" pitchFamily="18" charset="0"/>
              </a:rPr>
              <a:t> </a:t>
            </a:r>
            <a:r>
              <a:rPr lang="en-US" sz="1400" dirty="0">
                <a:effectLst/>
                <a:latin typeface="Campton Book"/>
                <a:ea typeface="Times New Roman" panose="02020603050405020304" pitchFamily="18" charset="0"/>
                <a:cs typeface="Arial" panose="020B0604020202020204" pitchFamily="34" charset="0"/>
              </a:rPr>
              <a:t>—</a:t>
            </a:r>
            <a:r>
              <a:rPr lang="en-US" sz="1400" dirty="0">
                <a:effectLst/>
                <a:latin typeface="Arial" panose="020B0604020202020204" pitchFamily="34" charset="0"/>
                <a:ea typeface="Times New Roman" panose="02020603050405020304" pitchFamily="18" charset="0"/>
              </a:rPr>
              <a:t> all unrivaled in the industry with excellent agronomics and outcomes. </a:t>
            </a:r>
            <a:r>
              <a:rPr lang="en-US" sz="1400" dirty="0">
                <a:solidFill>
                  <a:srgbClr val="000000"/>
                </a:solidFill>
                <a:effectLst/>
                <a:latin typeface="Arial" panose="020B0604020202020204" pitchFamily="34" charset="0"/>
                <a:ea typeface="Times New Roman" panose="02020603050405020304" pitchFamily="18" charset="0"/>
              </a:rPr>
              <a:t>Ultimately, it’s about identifying the right product for the right acre.</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a:effectLst/>
                <a:latin typeface="Arial" panose="020B0604020202020204" pitchFamily="34" charset="0"/>
                <a:ea typeface="Times New Roman" panose="02020603050405020304" pitchFamily="18" charset="0"/>
              </a:rPr>
              <a:t>Contact us today to learn more about OPTIFY adjuvants and to plan your crop protection strategy for next season. </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700" b="1" dirty="0">
              <a:solidFill>
                <a:srgbClr val="0A0A0A"/>
              </a:solidFill>
              <a:effectLst/>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900" b="1" dirty="0">
                <a:solidFill>
                  <a:srgbClr val="0A0A0A"/>
                </a:solidFill>
                <a:effectLst/>
                <a:latin typeface="Arial" panose="020B0604020202020204" pitchFamily="34" charset="0"/>
                <a:ea typeface="Times New Roman" panose="02020603050405020304" pitchFamily="18" charset="0"/>
              </a:rPr>
              <a:t>Important: Before use always read and follow label instructions.</a:t>
            </a:r>
            <a:r>
              <a:rPr lang="en-US" sz="900" dirty="0">
                <a:solidFill>
                  <a:srgbClr val="0A0A0A"/>
                </a:solidFill>
                <a:effectLst/>
                <a:latin typeface="Arial" panose="020B0604020202020204" pitchFamily="34" charset="0"/>
                <a:ea typeface="Times New Roman" panose="02020603050405020304" pitchFamily="18" charset="0"/>
              </a:rPr>
              <a:t> Crop performance is dependent on several factors many of which are beyond the control of WinField United, including without limitation, soil type, pest pressures, agronomic practices, and weather conditions. Growers are encouraged to consider data from multiple locations, over multiple years, and be mindful of how such agronomic conditions could impact results.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900" dirty="0">
                <a:solidFill>
                  <a:srgbClr val="0A0A0A"/>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900" dirty="0">
                <a:solidFill>
                  <a:srgbClr val="0A0A0A"/>
                </a:solidFill>
                <a:effectLst/>
                <a:latin typeface="Arial" panose="020B0604020202020204" pitchFamily="34" charset="0"/>
                <a:ea typeface="Times New Roman" panose="02020603050405020304" pitchFamily="18" charset="0"/>
              </a:rPr>
              <a:t>©2020 WinField United. Class Act</a:t>
            </a:r>
            <a:r>
              <a:rPr lang="en-US" sz="900" baseline="30000" dirty="0">
                <a:solidFill>
                  <a:srgbClr val="0A0A0A"/>
                </a:solidFill>
                <a:effectLst/>
                <a:latin typeface="Arial" panose="020B0604020202020204" pitchFamily="34" charset="0"/>
                <a:ea typeface="Times New Roman" panose="02020603050405020304" pitchFamily="18" charset="0"/>
              </a:rPr>
              <a:t>®</a:t>
            </a:r>
            <a:r>
              <a:rPr lang="en-US" sz="900" dirty="0">
                <a:solidFill>
                  <a:srgbClr val="0A0A0A"/>
                </a:solidFill>
                <a:effectLst/>
                <a:latin typeface="Arial" panose="020B0604020202020204" pitchFamily="34" charset="0"/>
                <a:ea typeface="Times New Roman" panose="02020603050405020304" pitchFamily="18" charset="0"/>
              </a:rPr>
              <a:t>, </a:t>
            </a:r>
            <a:r>
              <a:rPr lang="en-US" sz="900" dirty="0" err="1">
                <a:solidFill>
                  <a:srgbClr val="0A0A0A"/>
                </a:solidFill>
                <a:effectLst/>
                <a:latin typeface="Arial" panose="020B0604020202020204" pitchFamily="34" charset="0"/>
                <a:ea typeface="Times New Roman" panose="02020603050405020304" pitchFamily="18" charset="0"/>
              </a:rPr>
              <a:t>InterLock</a:t>
            </a:r>
            <a:r>
              <a:rPr lang="en-US" sz="900" baseline="30000" dirty="0">
                <a:solidFill>
                  <a:srgbClr val="0A0A0A"/>
                </a:solidFill>
                <a:effectLst/>
                <a:latin typeface="Arial" panose="020B0604020202020204" pitchFamily="34" charset="0"/>
                <a:ea typeface="Times New Roman" panose="02020603050405020304" pitchFamily="18" charset="0"/>
              </a:rPr>
              <a:t>®</a:t>
            </a:r>
            <a:r>
              <a:rPr lang="en-US" sz="900" dirty="0">
                <a:solidFill>
                  <a:srgbClr val="0A0A0A"/>
                </a:solidFill>
                <a:effectLst/>
                <a:latin typeface="Arial" panose="020B0604020202020204" pitchFamily="34" charset="0"/>
                <a:ea typeface="Times New Roman" panose="02020603050405020304" pitchFamily="18" charset="0"/>
              </a:rPr>
              <a:t>, </a:t>
            </a:r>
            <a:r>
              <a:rPr lang="en-US" sz="900" dirty="0" err="1">
                <a:solidFill>
                  <a:srgbClr val="0A0A0A"/>
                </a:solidFill>
                <a:effectLst/>
                <a:latin typeface="Arial" panose="020B0604020202020204" pitchFamily="34" charset="0"/>
                <a:ea typeface="Times New Roman" panose="02020603050405020304" pitchFamily="18" charset="0"/>
              </a:rPr>
              <a:t>MasterLock</a:t>
            </a:r>
            <a:r>
              <a:rPr lang="en-US" sz="900" baseline="30000" dirty="0">
                <a:solidFill>
                  <a:srgbClr val="0A0A0A"/>
                </a:solidFill>
                <a:effectLst/>
                <a:latin typeface="Arial" panose="020B0604020202020204" pitchFamily="34" charset="0"/>
                <a:ea typeface="Times New Roman" panose="02020603050405020304" pitchFamily="18" charset="0"/>
              </a:rPr>
              <a:t>®</a:t>
            </a:r>
            <a:r>
              <a:rPr lang="en-US" sz="900" dirty="0">
                <a:solidFill>
                  <a:srgbClr val="0A0A0A"/>
                </a:solidFill>
                <a:effectLst/>
                <a:latin typeface="Arial" panose="020B0604020202020204" pitchFamily="34" charset="0"/>
                <a:ea typeface="Times New Roman" panose="02020603050405020304" pitchFamily="18" charset="0"/>
              </a:rPr>
              <a:t>, NG</a:t>
            </a:r>
            <a:r>
              <a:rPr lang="en-US" sz="900" baseline="30000" dirty="0">
                <a:solidFill>
                  <a:srgbClr val="0A0A0A"/>
                </a:solidFill>
                <a:effectLst/>
                <a:latin typeface="Arial" panose="020B0604020202020204" pitchFamily="34" charset="0"/>
                <a:ea typeface="Times New Roman" panose="02020603050405020304" pitchFamily="18" charset="0"/>
              </a:rPr>
              <a:t>®</a:t>
            </a:r>
            <a:r>
              <a:rPr lang="en-US" sz="900" dirty="0">
                <a:solidFill>
                  <a:srgbClr val="0A0A0A"/>
                </a:solidFill>
                <a:effectLst/>
                <a:latin typeface="Arial" panose="020B0604020202020204" pitchFamily="34" charset="0"/>
                <a:ea typeface="Times New Roman" panose="02020603050405020304" pitchFamily="18" charset="0"/>
              </a:rPr>
              <a:t>, OPTIFY™ and WinField</a:t>
            </a:r>
            <a:r>
              <a:rPr lang="en-US" sz="900" baseline="30000" dirty="0">
                <a:solidFill>
                  <a:srgbClr val="0A0A0A"/>
                </a:solidFill>
                <a:effectLst/>
                <a:latin typeface="Arial" panose="020B0604020202020204" pitchFamily="34" charset="0"/>
                <a:ea typeface="Times New Roman" panose="02020603050405020304" pitchFamily="18" charset="0"/>
              </a:rPr>
              <a:t>®</a:t>
            </a:r>
            <a:r>
              <a:rPr lang="en-US" sz="900" dirty="0">
                <a:solidFill>
                  <a:srgbClr val="0A0A0A"/>
                </a:solidFill>
                <a:effectLst/>
                <a:latin typeface="Arial" panose="020B0604020202020204" pitchFamily="34" charset="0"/>
                <a:ea typeface="Times New Roman" panose="02020603050405020304" pitchFamily="18" charset="0"/>
              </a:rPr>
              <a:t> are trademarks of WinField United.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879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a:t>Topic: Additional Resources</a:t>
            </a:r>
            <a:endParaRPr lang="en-US" sz="2400" baseline="3000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pPr marL="0" indent="0">
              <a:buNone/>
            </a:pPr>
            <a:r>
              <a:rPr lang="pt-BR" sz="1600" dirty="0"/>
              <a:t>Product pages:</a:t>
            </a:r>
          </a:p>
          <a:p>
            <a:pPr marL="0" indent="0">
              <a:buNone/>
            </a:pPr>
            <a:r>
              <a:rPr lang="pt-BR" sz="1600" dirty="0"/>
              <a:t>o	OPTIFY™ XX: </a:t>
            </a:r>
            <a:r>
              <a:rPr lang="pt-BR" sz="1600" dirty="0">
                <a:hlinkClick r:id="rId2"/>
              </a:rPr>
              <a:t>https://www.winfieldunited.com/products/adjuvants/optify%e2%84%a2%20xx/741</a:t>
            </a:r>
            <a:r>
              <a:rPr lang="pt-BR" sz="1600" dirty="0"/>
              <a:t>  </a:t>
            </a:r>
          </a:p>
          <a:p>
            <a:pPr marL="0" indent="0">
              <a:buNone/>
            </a:pPr>
            <a:r>
              <a:rPr lang="pt-BR" sz="1600" dirty="0"/>
              <a:t>o	OPTIFY™ A20: </a:t>
            </a:r>
            <a:r>
              <a:rPr lang="pt-BR" sz="1600" dirty="0">
                <a:hlinkClick r:id="rId3"/>
              </a:rPr>
              <a:t>https://www.winfieldunited.com/products/adjuvants/optify%e2%84%a2%20a20/739</a:t>
            </a:r>
            <a:r>
              <a:rPr lang="pt-BR" sz="1600" dirty="0"/>
              <a:t>  </a:t>
            </a:r>
          </a:p>
          <a:p>
            <a:pPr marL="0" indent="0">
              <a:buNone/>
            </a:pPr>
            <a:r>
              <a:rPr lang="pt-BR" sz="1600" dirty="0"/>
              <a:t>o	OPTIFY™ Z37: </a:t>
            </a:r>
            <a:r>
              <a:rPr lang="pt-BR" sz="1600" dirty="0">
                <a:hlinkClick r:id="rId4"/>
              </a:rPr>
              <a:t>https://www.winfieldunited.com/products/adjuvants/optify%e2%84%a2%20z37/738</a:t>
            </a:r>
            <a:r>
              <a:rPr lang="pt-BR" sz="1600" dirty="0"/>
              <a:t> </a:t>
            </a:r>
          </a:p>
          <a:p>
            <a:pPr marL="0" indent="0">
              <a:buNone/>
            </a:pPr>
            <a:r>
              <a:rPr lang="en-US" sz="1600" dirty="0"/>
              <a:t>o	OPTIFY™ L27: </a:t>
            </a:r>
            <a:r>
              <a:rPr lang="en-US" sz="1600" dirty="0">
                <a:hlinkClick r:id="rId5"/>
              </a:rPr>
              <a:t>https://www.winfieldunited.com/products/adjuvants/optify%e2%84%a2%20l27/737</a:t>
            </a:r>
            <a:r>
              <a:rPr lang="en-US" sz="1600" dirty="0"/>
              <a:t>  </a:t>
            </a:r>
          </a:p>
          <a:p>
            <a:pPr marL="0" indent="0">
              <a:buNone/>
            </a:pPr>
            <a:r>
              <a:rPr lang="en-US" sz="1600" dirty="0"/>
              <a:t>o	OPTIFY™ D30: </a:t>
            </a:r>
            <a:r>
              <a:rPr lang="en-US" sz="1600" dirty="0">
                <a:hlinkClick r:id="rId6"/>
              </a:rPr>
              <a:t>https://www.winfieldunited.com/products/adjuvants/optify%e2%84%a2%20d30/740</a:t>
            </a:r>
            <a:r>
              <a:rPr lang="en-US" sz="1600" dirty="0"/>
              <a:t>  </a:t>
            </a:r>
          </a:p>
          <a:p>
            <a:pPr marL="0" indent="0">
              <a:buNone/>
            </a:pPr>
            <a:r>
              <a:rPr lang="en-US" sz="1600" dirty="0"/>
              <a:t>-	Article, “Making the Case For Water Conditioners”: </a:t>
            </a:r>
            <a:r>
              <a:rPr lang="en-US" sz="1600" dirty="0">
                <a:hlinkClick r:id="rId7"/>
              </a:rPr>
              <a:t>https://www.winfieldunited.com/news-and-insights/making-the-case-for-water-conditioners</a:t>
            </a:r>
            <a:r>
              <a:rPr lang="en-US" sz="1600" dirty="0"/>
              <a:t>  </a:t>
            </a:r>
          </a:p>
          <a:p>
            <a:pPr marL="0" indent="0">
              <a:buNone/>
            </a:pPr>
            <a:r>
              <a:rPr lang="pt-BR" sz="1600" dirty="0"/>
              <a:t> </a:t>
            </a:r>
            <a:endParaRPr lang="en-US" sz="1600" dirty="0"/>
          </a:p>
          <a:p>
            <a:r>
              <a:rPr lang="en-US" sz="1600" dirty="0"/>
              <a:t>Social Channel: Facebook or Twitter</a:t>
            </a:r>
          </a:p>
          <a:p>
            <a:pPr marL="0" indent="0">
              <a:buNone/>
            </a:pPr>
            <a:r>
              <a:rPr lang="en-US" sz="1400" dirty="0">
                <a:effectLst/>
                <a:latin typeface="Arial" panose="020B0604020202020204" pitchFamily="34" charset="0"/>
                <a:ea typeface="Times New Roman" panose="02020603050405020304" pitchFamily="18" charset="0"/>
              </a:rPr>
              <a:t>OPTIFY™ adjuvants offer a simple, convenient tank-mix solution that fits your individual management style and needs. Contact us to find out more.</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Link to </a:t>
            </a:r>
            <a:r>
              <a:rPr lang="en-US"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[Local retailer website]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92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a:t>Email header</a:t>
            </a:r>
            <a:endParaRPr lang="en-US" baseline="30000"/>
          </a:p>
        </p:txBody>
      </p:sp>
      <p:pic>
        <p:nvPicPr>
          <p:cNvPr id="4" name="Picture 3" descr="A picture containing graphical user interface&#10;&#10;Description automatically generated">
            <a:extLst>
              <a:ext uri="{FF2B5EF4-FFF2-40B4-BE49-F238E27FC236}">
                <a16:creationId xmlns:a16="http://schemas.microsoft.com/office/drawing/2014/main" id="{DAA54740-9DB7-4829-A2D4-337591D2590C}"/>
              </a:ext>
            </a:extLst>
          </p:cNvPr>
          <p:cNvPicPr>
            <a:picLocks noChangeAspect="1"/>
          </p:cNvPicPr>
          <p:nvPr/>
        </p:nvPicPr>
        <p:blipFill>
          <a:blip r:embed="rId2"/>
          <a:stretch>
            <a:fillRect/>
          </a:stretch>
        </p:blipFill>
        <p:spPr>
          <a:xfrm>
            <a:off x="0" y="1357312"/>
            <a:ext cx="9144000" cy="4143375"/>
          </a:xfrm>
          <a:prstGeom prst="rect">
            <a:avLst/>
          </a:prstGeom>
        </p:spPr>
      </p:pic>
    </p:spTree>
    <p:extLst>
      <p:ext uri="{BB962C8B-B14F-4D97-AF65-F5344CB8AC3E}">
        <p14:creationId xmlns:p14="http://schemas.microsoft.com/office/powerpoint/2010/main" val="3059371039"/>
      </p:ext>
    </p:extLst>
  </p:cSld>
  <p:clrMapOvr>
    <a:masterClrMapping/>
  </p:clrMapOvr>
</p:sld>
</file>

<file path=ppt/theme/theme1.xml><?xml version="1.0" encoding="utf-8"?>
<a:theme xmlns:a="http://schemas.openxmlformats.org/drawingml/2006/main" name="Office Theme">
  <a:themeElements>
    <a:clrScheme name="Custom 3">
      <a:dk1>
        <a:srgbClr val="333333"/>
      </a:dk1>
      <a:lt1>
        <a:srgbClr val="58595B"/>
      </a:lt1>
      <a:dk2>
        <a:srgbClr val="39393A"/>
      </a:dk2>
      <a:lt2>
        <a:srgbClr val="FFFFFF"/>
      </a:lt2>
      <a:accent1>
        <a:srgbClr val="768347"/>
      </a:accent1>
      <a:accent2>
        <a:srgbClr val="ACB66A"/>
      </a:accent2>
      <a:accent3>
        <a:srgbClr val="9D512C"/>
      </a:accent3>
      <a:accent4>
        <a:srgbClr val="83979D"/>
      </a:accent4>
      <a:accent5>
        <a:srgbClr val="ADCCD8"/>
      </a:accent5>
      <a:accent6>
        <a:srgbClr val="C3AE81"/>
      </a:accent6>
      <a:hlink>
        <a:srgbClr val="67AABF"/>
      </a:hlink>
      <a:folHlink>
        <a:srgbClr val="B1B5AB"/>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lgn="l">
          <a:defRPr sz="1000" dirty="0" smtClean="0">
            <a:solidFill>
              <a:srgbClr val="FFFFFF"/>
            </a:solidFill>
            <a:latin typeface="Corbel"/>
            <a:cs typeface="Corbel"/>
          </a:defRPr>
        </a:defPPr>
      </a:lstStyle>
    </a:txDef>
  </a:objectDefaults>
  <a:extraClrSchemeLst/>
  <a:extLst>
    <a:ext uri="{05A4C25C-085E-4340-85A3-A5531E510DB2}">
      <thm15:themeFamily xmlns:thm15="http://schemas.microsoft.com/office/thememl/2012/main" name="Presentation2" id="{F9CA0034-17DE-3F46-914D-1674F7C1F1A4}" vid="{B2983C28-5D9B-4C46-8EF7-A5EE864682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B1CDA3B51385438396394A7BD7DA00" ma:contentTypeVersion="12" ma:contentTypeDescription="Create a new document." ma:contentTypeScope="" ma:versionID="40e4fa0e0b1aa595acd94ae2bba079be">
  <xsd:schema xmlns:xsd="http://www.w3.org/2001/XMLSchema" xmlns:xs="http://www.w3.org/2001/XMLSchema" xmlns:p="http://schemas.microsoft.com/office/2006/metadata/properties" xmlns:ns2="3aa8ee80-7c57-4b76-a96d-275fd195888a" xmlns:ns3="b65ee971-17a2-42c8-ab2a-56a49f14f079" targetNamespace="http://schemas.microsoft.com/office/2006/metadata/properties" ma:root="true" ma:fieldsID="6d6afcf57414daa2e5102c3fbbc03454" ns2:_="" ns3:_="">
    <xsd:import namespace="3aa8ee80-7c57-4b76-a96d-275fd195888a"/>
    <xsd:import namespace="b65ee971-17a2-42c8-ab2a-56a49f14f0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8ee80-7c57-4b76-a96d-275fd19588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5ee971-17a2-42c8-ab2a-56a49f14f0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7E4A00-AB77-4B08-8ACC-114852E7E988}"/>
</file>

<file path=customXml/itemProps2.xml><?xml version="1.0" encoding="utf-8"?>
<ds:datastoreItem xmlns:ds="http://schemas.openxmlformats.org/officeDocument/2006/customXml" ds:itemID="{72C888CF-D739-45A3-A880-52BC8F35ADA3}">
  <ds:schemaRefs>
    <ds:schemaRef ds:uri="b65ee971-17a2-42c8-ab2a-56a49f14f079"/>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aa8ee80-7c57-4b76-a96d-275fd195888a"/>
    <ds:schemaRef ds:uri="http://www.w3.org/XML/1998/namespace"/>
  </ds:schemaRefs>
</ds:datastoreItem>
</file>

<file path=customXml/itemProps3.xml><?xml version="1.0" encoding="utf-8"?>
<ds:datastoreItem xmlns:ds="http://schemas.openxmlformats.org/officeDocument/2006/customXml" ds:itemID="{7E7DF654-EC84-4A06-B0D6-A34D1138C8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TotalTime>
  <Words>518</Words>
  <Application>Microsoft Office PowerPoint</Application>
  <PresentationFormat>On-screen Show (4:3)</PresentationFormat>
  <Paragraphs>33</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Campton Book</vt:lpstr>
      <vt:lpstr>Corbel</vt:lpstr>
      <vt:lpstr>Times New Roman</vt:lpstr>
      <vt:lpstr>Office Theme</vt:lpstr>
      <vt:lpstr>OPTIFY™ Adjuvants </vt:lpstr>
      <vt:lpstr>Topic: OPTIFY Adjuvants</vt:lpstr>
      <vt:lpstr>Topic: Additional Resources</vt:lpstr>
      <vt:lpstr>Email header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MasterLock® Adjuvant</dc:title>
  <dc:creator>Weller, Erin</dc:creator>
  <cp:lastModifiedBy>Ruesch, Brenda</cp:lastModifiedBy>
  <cp:revision>7</cp:revision>
  <cp:lastPrinted>2019-05-08T16:42:27Z</cp:lastPrinted>
  <dcterms:created xsi:type="dcterms:W3CDTF">2019-05-01T17:34:39Z</dcterms:created>
  <dcterms:modified xsi:type="dcterms:W3CDTF">2020-11-15T22:22:58Z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0x010100A1B1CDA3B51385438396394A7BD7DA00</vt:lpwstr>
  </property>
</Properties>
</file>