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95" r:id="rId5"/>
    <p:sldId id="397" r:id="rId6"/>
    <p:sldId id="401" r:id="rId7"/>
    <p:sldId id="40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3D621E"/>
    <a:srgbClr val="73878C"/>
    <a:srgbClr val="55676D"/>
    <a:srgbClr val="BAC3C7"/>
    <a:srgbClr val="58595B"/>
    <a:srgbClr val="C3AE81"/>
    <a:srgbClr val="EBE18A"/>
    <a:srgbClr val="DCC86A"/>
    <a:srgbClr val="3B3B3C"/>
    <a:srgbClr val="ADC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DCFA8-5AE4-400F-8564-020F216A4B9A}" v="6" dt="2020-07-30T19:32:32.216"/>
    <p1510:client id="{5ACEDEDB-5D36-41AB-AAFF-8885F93A3C85}" v="2" dt="2020-07-31T19:25:36.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3" y="39"/>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5F5EB9-234E-B148-88FF-B1F75855B1B0}" type="datetimeFigureOut">
              <a:rPr lang="en-US" smtClean="0"/>
              <a:t>11/15/2020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D9EC3-28D6-A646-BAA6-09D56CAC066C}" type="slidenum">
              <a:rPr lang="en-US" smtClean="0"/>
              <a:t>‹#›</a:t>
            </a:fld>
            <a:endParaRPr lang="en-US"/>
          </a:p>
        </p:txBody>
      </p:sp>
    </p:spTree>
    <p:extLst>
      <p:ext uri="{BB962C8B-B14F-4D97-AF65-F5344CB8AC3E}">
        <p14:creationId xmlns:p14="http://schemas.microsoft.com/office/powerpoint/2010/main" val="100105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A838-AB03-1544-A6D6-41861204BF1A}" type="datetimeFigureOut">
              <a:rPr lang="en-US" smtClean="0"/>
              <a:t>11/15/2020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DC381-DF00-BC41-8AA9-84FE6EFF0E64}" type="slidenum">
              <a:rPr lang="en-US" smtClean="0"/>
              <a:t>‹#›</a:t>
            </a:fld>
            <a:endParaRPr lang="en-US"/>
          </a:p>
        </p:txBody>
      </p:sp>
    </p:spTree>
    <p:extLst>
      <p:ext uri="{BB962C8B-B14F-4D97-AF65-F5344CB8AC3E}">
        <p14:creationId xmlns:p14="http://schemas.microsoft.com/office/powerpoint/2010/main" val="11796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12648" y="1197866"/>
            <a:ext cx="8277352" cy="5255007"/>
          </a:xfrm>
          <a:prstGeom prst="rect">
            <a:avLst/>
          </a:prstGeom>
        </p:spPr>
        <p:txBody>
          <a:bodyPr/>
          <a:lstStyle>
            <a:lvl1pPr marL="257175" indent="-257175">
              <a:buFont typeface="Arial"/>
              <a:buChar char="•"/>
              <a:defRPr>
                <a:solidFill>
                  <a:schemeClr val="tx1"/>
                </a:solidFill>
              </a:defRPr>
            </a:lvl1pPr>
            <a:lvl2pPr marL="557213" indent="-214313">
              <a:buFont typeface="Arial"/>
              <a:buChar char="•"/>
              <a:defRPr>
                <a:solidFill>
                  <a:schemeClr val="tx1"/>
                </a:solidFill>
              </a:defRPr>
            </a:lvl2pPr>
            <a:lvl3pPr marL="857250" indent="-171450">
              <a:buFont typeface="Arial"/>
              <a:buChar char="•"/>
              <a:defRPr>
                <a:solidFill>
                  <a:schemeClr val="tx1"/>
                </a:solidFill>
              </a:defRPr>
            </a:lvl3pPr>
            <a:lvl4pPr marL="1200150" indent="-171450">
              <a:buFont typeface="Arial"/>
              <a:buChar char="•"/>
              <a:defRPr>
                <a:solidFill>
                  <a:schemeClr val="tx1"/>
                </a:solidFill>
              </a:defRPr>
            </a:lvl4pPr>
            <a:lvl5pPr marL="1543050" indent="-171450">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701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7" name="Picture 16" descr="cotton-man.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8778" y="210312"/>
            <a:ext cx="4205222" cy="2017151"/>
          </a:xfrm>
          <a:prstGeom prst="rect">
            <a:avLst/>
          </a:prstGeom>
        </p:spPr>
      </p:pic>
      <p:pic>
        <p:nvPicPr>
          <p:cNvPr id="18" name="Picture 17" descr="cotton-rows.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51511" y="2285999"/>
            <a:ext cx="4192490" cy="4166874"/>
          </a:xfrm>
          <a:prstGeom prst="rect">
            <a:avLst/>
          </a:prstGeom>
        </p:spPr>
      </p:pic>
    </p:spTree>
    <p:extLst>
      <p:ext uri="{BB962C8B-B14F-4D97-AF65-F5344CB8AC3E}">
        <p14:creationId xmlns:p14="http://schemas.microsoft.com/office/powerpoint/2010/main" val="150556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8" name="Picture 17" descr="farm-sky.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7759" y="210312"/>
            <a:ext cx="4206241" cy="6242561"/>
          </a:xfrm>
          <a:prstGeom prst="rect">
            <a:avLst/>
          </a:prstGeom>
        </p:spPr>
      </p:pic>
    </p:spTree>
    <p:extLst>
      <p:ext uri="{BB962C8B-B14F-4D97-AF65-F5344CB8AC3E}">
        <p14:creationId xmlns:p14="http://schemas.microsoft.com/office/powerpoint/2010/main" val="4601143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7125" y="209550"/>
            <a:ext cx="4206875"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spTree>
    <p:extLst>
      <p:ext uri="{BB962C8B-B14F-4D97-AF65-F5344CB8AC3E}">
        <p14:creationId xmlns:p14="http://schemas.microsoft.com/office/powerpoint/2010/main" val="190131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8" name="Picture 7" descr="soybeans-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210311"/>
            <a:ext cx="4280423" cy="6242561"/>
          </a:xfrm>
          <a:prstGeom prst="rect">
            <a:avLst/>
          </a:prstGeom>
        </p:spPr>
      </p:pic>
    </p:spTree>
    <p:extLst>
      <p:ext uri="{BB962C8B-B14F-4D97-AF65-F5344CB8AC3E}">
        <p14:creationId xmlns:p14="http://schemas.microsoft.com/office/powerpoint/2010/main" val="6489509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soybeans-row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3135411"/>
            <a:ext cx="4277319" cy="3317461"/>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 y="210311"/>
            <a:ext cx="4277317" cy="2851544"/>
          </a:xfrm>
          <a:prstGeom prst="rect">
            <a:avLst/>
          </a:prstGeom>
        </p:spPr>
      </p:pic>
    </p:spTree>
    <p:extLst>
      <p:ext uri="{BB962C8B-B14F-4D97-AF65-F5344CB8AC3E}">
        <p14:creationId xmlns:p14="http://schemas.microsoft.com/office/powerpoint/2010/main" val="5365297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field-sunset.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3063" y="2394416"/>
            <a:ext cx="4283485" cy="4058456"/>
          </a:xfrm>
          <a:prstGeom prst="rect">
            <a:avLst/>
          </a:prstGeom>
        </p:spPr>
      </p:pic>
      <p:pic>
        <p:nvPicPr>
          <p:cNvPr id="12" name="Picture 11" descr="Winfield Idaho 1428.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2285373" y="210311"/>
            <a:ext cx="1995050" cy="2127654"/>
          </a:xfrm>
          <a:prstGeom prst="rect">
            <a:avLst/>
          </a:prstGeom>
        </p:spPr>
      </p:pic>
      <p:pic>
        <p:nvPicPr>
          <p:cNvPr id="13" name="Picture 12" descr="corn.jpg"/>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3062" y="210311"/>
            <a:ext cx="2235491" cy="2127654"/>
          </a:xfrm>
          <a:prstGeom prst="rect">
            <a:avLst/>
          </a:prstGeom>
        </p:spPr>
      </p:pic>
    </p:spTree>
    <p:extLst>
      <p:ext uri="{BB962C8B-B14F-4D97-AF65-F5344CB8AC3E}">
        <p14:creationId xmlns:p14="http://schemas.microsoft.com/office/powerpoint/2010/main" val="14362488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09550"/>
            <a:ext cx="4279900"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spTree>
    <p:extLst>
      <p:ext uri="{BB962C8B-B14F-4D97-AF65-F5344CB8AC3E}">
        <p14:creationId xmlns:p14="http://schemas.microsoft.com/office/powerpoint/2010/main" val="9813717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a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26"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8" name="Picture 7"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28746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ea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8"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11"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pic>
        <p:nvPicPr>
          <p:cNvPr id="12" name="Picture 11"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53953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pic>
        <p:nvPicPr>
          <p:cNvPr id="7" name="Picture 6"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10" name="TextBox 9"/>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36440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943102"/>
            <a:ext cx="4041648" cy="4509771"/>
          </a:xfrm>
          <a:prstGeom prst="rect">
            <a:avLst/>
          </a:prstGeom>
        </p:spPr>
        <p:txBody>
          <a:bodyPr>
            <a:normAutofit/>
          </a:bodyPr>
          <a:lstStyle>
            <a:lvl1pPr marL="257175" indent="-257175">
              <a:buFont typeface="Arial"/>
              <a:buChar char="•"/>
              <a:defRPr sz="1500">
                <a:solidFill>
                  <a:schemeClr val="tx1"/>
                </a:solidFill>
              </a:defRPr>
            </a:lvl1pPr>
            <a:lvl2pPr marL="557213" indent="-214313">
              <a:buFont typeface="Arial"/>
              <a:buChar char="•"/>
              <a:defRPr sz="1500">
                <a:solidFill>
                  <a:schemeClr val="tx1"/>
                </a:solidFill>
              </a:defRPr>
            </a:lvl2pPr>
            <a:lvl3pPr marL="857250" indent="-171450">
              <a:buFont typeface="Arial"/>
              <a:buChar char="•"/>
              <a:defRPr sz="1500">
                <a:solidFill>
                  <a:schemeClr val="tx1"/>
                </a:solidFill>
              </a:defRPr>
            </a:lvl3pPr>
            <a:lvl4pPr marL="1200150" indent="-171450">
              <a:buFont typeface="Arial"/>
              <a:buChar char="•"/>
              <a:defRPr sz="1500">
                <a:solidFill>
                  <a:schemeClr val="tx1"/>
                </a:solidFill>
              </a:defRPr>
            </a:lvl4pPr>
            <a:lvl5pPr marL="1543050" indent="-171450">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943102"/>
            <a:ext cx="4041648" cy="4510088"/>
          </a:xfrm>
          <a:prstGeom prst="rect">
            <a:avLst/>
          </a:prstGeom>
        </p:spPr>
        <p:txBody>
          <a:bodyPr>
            <a:normAutofit/>
          </a:bodyPr>
          <a:lstStyle>
            <a:lvl1pPr marL="214313" indent="-214313">
              <a:buFont typeface="Arial"/>
              <a:buChar char="•"/>
              <a:defRPr sz="1500">
                <a:solidFill>
                  <a:schemeClr val="tx1"/>
                </a:solidFill>
              </a:defRPr>
            </a:lvl1pPr>
            <a:lvl2pPr marL="557213" indent="-214313">
              <a:buFont typeface="Arial"/>
              <a:buChar char="•"/>
              <a:defRPr sz="1500">
                <a:solidFill>
                  <a:schemeClr val="tx1"/>
                </a:solidFill>
              </a:defRPr>
            </a:lvl2pPr>
            <a:lvl3pPr marL="900113" indent="-214313">
              <a:buFont typeface="Arial"/>
              <a:buChar char="•"/>
              <a:defRPr sz="1500">
                <a:solidFill>
                  <a:schemeClr val="tx1"/>
                </a:solidFill>
              </a:defRPr>
            </a:lvl3pPr>
            <a:lvl4pPr marL="1243013" indent="-214313">
              <a:buFont typeface="Arial"/>
              <a:buChar char="•"/>
              <a:defRPr sz="1500">
                <a:solidFill>
                  <a:schemeClr val="tx1"/>
                </a:solidFill>
              </a:defRPr>
            </a:lvl4pPr>
            <a:lvl5pPr marL="1585913" indent="-214313">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p:nvPr>
        </p:nvSpPr>
        <p:spPr>
          <a:xfrm>
            <a:off x="612647"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sp>
        <p:nvSpPr>
          <p:cNvPr id="13" name="Text Placeholder 9"/>
          <p:cNvSpPr>
            <a:spLocks noGrp="1"/>
          </p:cNvSpPr>
          <p:nvPr>
            <p:ph type="body" sz="quarter" idx="12"/>
          </p:nvPr>
        </p:nvSpPr>
        <p:spPr>
          <a:xfrm>
            <a:off x="4848352"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02505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
        <p:nvSpPr>
          <p:cNvPr id="17"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180384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2119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47325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495151" y="98632"/>
            <a:ext cx="914400" cy="914400"/>
          </a:xfrm>
          <a:prstGeom prst="rect">
            <a:avLst/>
          </a:prstGeom>
        </p:spPr>
        <p:txBody>
          <a:bodyPr vert="horz" wrap="none" lIns="91440" tIns="45720" rIns="91440" bIns="45720" rtlCol="0">
            <a:normAutofit/>
          </a:bodyPr>
          <a:lstStyle/>
          <a:p>
            <a:pPr algn="l"/>
            <a:endParaRPr lang="en-US" sz="1000">
              <a:solidFill>
                <a:srgbClr val="FFFFFF"/>
              </a:solidFill>
              <a:latin typeface="Corbel"/>
              <a:cs typeface="Corbel"/>
            </a:endParaRPr>
          </a:p>
        </p:txBody>
      </p:sp>
      <p:pic>
        <p:nvPicPr>
          <p:cNvPr id="8" name="Picture 7" descr="WinFieldUnited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0" name="Title 1"/>
          <p:cNvSpPr>
            <a:spLocks noGrp="1"/>
          </p:cNvSpPr>
          <p:nvPr>
            <p:ph type="title" hasCustomPrompt="1"/>
          </p:nvPr>
        </p:nvSpPr>
        <p:spPr>
          <a:xfrm>
            <a:off x="457200" y="3460329"/>
            <a:ext cx="8229600" cy="1143000"/>
          </a:xfrm>
          <a:prstGeom prst="rect">
            <a:avLst/>
          </a:prstGeom>
          <a:ln>
            <a:noFill/>
          </a:ln>
        </p:spPr>
        <p:txBody>
          <a:bodyPr vert="horz"/>
          <a:lstStyle>
            <a:lvl1pPr>
              <a:lnSpc>
                <a:spcPct val="150000"/>
              </a:lnSpc>
              <a:defRPr sz="4400" baseline="0">
                <a:solidFill>
                  <a:srgbClr val="FFFFFF"/>
                </a:solidFill>
              </a:defRPr>
            </a:lvl1pPr>
          </a:lstStyle>
          <a:p>
            <a:r>
              <a:rPr lang="en-US"/>
              <a:t>Slide Section Header</a:t>
            </a:r>
          </a:p>
        </p:txBody>
      </p:sp>
      <p:cxnSp>
        <p:nvCxnSpPr>
          <p:cNvPr id="11" name="Straight Connector 10"/>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0" hasCustomPrompt="1"/>
          </p:nvPr>
        </p:nvSpPr>
        <p:spPr>
          <a:xfrm>
            <a:off x="3884466" y="1496867"/>
            <a:ext cx="1375068" cy="1923102"/>
          </a:xfrm>
          <a:prstGeom prst="rect">
            <a:avLst/>
          </a:prstGeom>
          <a:ln>
            <a:noFill/>
          </a:ln>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382512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1">
                    <a:lumMod val="40000"/>
                    <a:lumOff val="60000"/>
                  </a:schemeClr>
                </a:solidFill>
                <a:latin typeface="+mn-lt"/>
                <a:ea typeface="+mn-ea"/>
                <a:cs typeface="+mn-cs"/>
              </a:rPr>
              <a:t>©2017. </a:t>
            </a:r>
            <a:r>
              <a:rPr lang="en-US" sz="600" kern="1200">
                <a:solidFill>
                  <a:schemeClr val="bg1">
                    <a:lumMod val="40000"/>
                    <a:lumOff val="60000"/>
                  </a:schemeClr>
                </a:solidFill>
                <a:latin typeface="+mn-lt"/>
                <a:ea typeface="+mn-ea"/>
                <a:cs typeface="+mn-cs"/>
              </a:rPr>
              <a:t>WinField is a registered trademark and WinField United is a trademark of Winfield Solutions.</a:t>
            </a:r>
            <a:endParaRPr lang="en-US" sz="600">
              <a:solidFill>
                <a:schemeClr val="bg1">
                  <a:lumMod val="40000"/>
                  <a:lumOff val="60000"/>
                </a:schemeClr>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chemeClr val="accent1"/>
                </a:solidFill>
              </a:defRPr>
            </a:lvl1pPr>
          </a:lstStyle>
          <a:p>
            <a:r>
              <a:rPr lang="en-US"/>
              <a:t>Slide Section Header</a:t>
            </a:r>
          </a:p>
        </p:txBody>
      </p:sp>
      <p:cxnSp>
        <p:nvCxnSpPr>
          <p:cNvPr id="10" name="Straight Connector 9"/>
          <p:cNvCxnSpPr/>
          <p:nvPr userDrawn="1"/>
        </p:nvCxnSpPr>
        <p:spPr>
          <a:xfrm>
            <a:off x="3557803" y="4643691"/>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557803" y="3419969"/>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accent1"/>
                </a:solidFill>
                <a:latin typeface="+mn-lt"/>
                <a:cs typeface="Arial"/>
              </a:defRPr>
            </a:lvl1pPr>
          </a:lstStyle>
          <a:p>
            <a:pPr lvl="0"/>
            <a:r>
              <a:rPr lang="en-US"/>
              <a:t>#</a:t>
            </a:r>
          </a:p>
        </p:txBody>
      </p:sp>
    </p:spTree>
    <p:extLst>
      <p:ext uri="{BB962C8B-B14F-4D97-AF65-F5344CB8AC3E}">
        <p14:creationId xmlns:p14="http://schemas.microsoft.com/office/powerpoint/2010/main" val="22614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tractor.jpg"/>
          <p:cNvPicPr>
            <a:picLocks noChangeAspect="1"/>
          </p:cNvPicPr>
          <p:nvPr userDrawn="1"/>
        </p:nvPicPr>
        <p:blipFill rotWithShape="1">
          <a:blip r:embed="rId2">
            <a:extLst>
              <a:ext uri="{28A0092B-C50C-407E-A947-70E740481C1C}">
                <a14:useLocalDpi xmlns:a14="http://schemas.microsoft.com/office/drawing/2010/main"/>
              </a:ext>
            </a:extLst>
          </a:blip>
          <a:srcRect b="-83"/>
          <a:stretch/>
        </p:blipFill>
        <p:spPr>
          <a:xfrm>
            <a:off x="-45720" y="-18288"/>
            <a:ext cx="9235440" cy="5208788"/>
          </a:xfrm>
          <a:prstGeom prst="rect">
            <a:avLst/>
          </a:prstGeom>
        </p:spPr>
      </p:pic>
      <p:sp>
        <p:nvSpPr>
          <p:cNvPr id="4" name="Rectangle 1"/>
          <p:cNvSpPr/>
          <p:nvPr userDrawn="1"/>
        </p:nvSpPr>
        <p:spPr>
          <a:xfrm>
            <a:off x="-45720" y="4565554"/>
            <a:ext cx="9235440" cy="2312766"/>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userDrawn="1"/>
        </p:nvGrpSpPr>
        <p:grpSpPr>
          <a:xfrm>
            <a:off x="4094457" y="3938583"/>
            <a:ext cx="1088618" cy="1088614"/>
            <a:chOff x="1641535" y="4181437"/>
            <a:chExt cx="1088618" cy="1088614"/>
          </a:xfrm>
        </p:grpSpPr>
        <p:sp>
          <p:nvSpPr>
            <p:cNvPr id="7" name="Oval 6"/>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quotes-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9" name="Straight Connector 8"/>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3" name="Picture 12" descr="WinFieldUnited_PMS copy.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sp>
        <p:nvSpPr>
          <p:cNvPr id="15" name="TextBox 14"/>
          <p:cNvSpPr txBox="1"/>
          <p:nvPr userDrawn="1"/>
        </p:nvSpPr>
        <p:spPr>
          <a:xfrm>
            <a:off x="2136437" y="6070728"/>
            <a:ext cx="4871126" cy="415498"/>
          </a:xfrm>
          <a:prstGeom prst="rect">
            <a:avLst/>
          </a:prstGeom>
          <a:noFill/>
        </p:spPr>
        <p:txBody>
          <a:bodyPr wrap="square" rtlCol="0">
            <a:spAutoFit/>
          </a:bodyPr>
          <a:lstStyle/>
          <a:p>
            <a:pPr algn="ctr"/>
            <a:endParaRPr lang="en-US" sz="2100">
              <a:solidFill>
                <a:schemeClr val="bg2"/>
              </a:solidFill>
            </a:endParaRPr>
          </a:p>
        </p:txBody>
      </p:sp>
      <p:cxnSp>
        <p:nvCxnSpPr>
          <p:cNvPr id="17" name="Straight Connector 16"/>
          <p:cNvCxnSpPr/>
          <p:nvPr userDrawn="1"/>
        </p:nvCxnSpPr>
        <p:spPr>
          <a:xfrm>
            <a:off x="4027691" y="6126360"/>
            <a:ext cx="1088618" cy="0"/>
          </a:xfrm>
          <a:prstGeom prst="line">
            <a:avLst/>
          </a:prstGeom>
          <a:ln w="12700"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Content Placeholder 18"/>
          <p:cNvSpPr>
            <a:spLocks noGrp="1"/>
          </p:cNvSpPr>
          <p:nvPr>
            <p:ph sz="quarter" idx="11" hasCustomPrompt="1"/>
          </p:nvPr>
        </p:nvSpPr>
        <p:spPr>
          <a:xfrm>
            <a:off x="954881" y="6181993"/>
            <a:ext cx="7234238" cy="313053"/>
          </a:xfrm>
          <a:prstGeom prst="rect">
            <a:avLst/>
          </a:prstGeom>
        </p:spPr>
        <p:txBody>
          <a:bodyPr anchor="t"/>
          <a:lstStyle>
            <a:lvl1pPr marL="0" indent="0" algn="ctr">
              <a:buFontTx/>
              <a:buNone/>
              <a:defRPr sz="1100" i="1" baseline="0">
                <a:solidFill>
                  <a:schemeClr val="bg2"/>
                </a:solidFill>
              </a:defRPr>
            </a:lvl1pPr>
            <a:lvl2pPr marL="457200" indent="0" algn="ctr">
              <a:buFontTx/>
              <a:buNone/>
              <a:defRPr>
                <a:solidFill>
                  <a:schemeClr val="bg2"/>
                </a:solidFill>
              </a:defRPr>
            </a:lvl2pPr>
          </a:lstStyle>
          <a:p>
            <a:pPr lvl="0"/>
            <a:r>
              <a:rPr lang="en-US"/>
              <a:t>QUOTE CREDIT</a:t>
            </a:r>
          </a:p>
        </p:txBody>
      </p:sp>
      <p:sp>
        <p:nvSpPr>
          <p:cNvPr id="25"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Quote Here</a:t>
            </a:r>
          </a:p>
        </p:txBody>
      </p:sp>
    </p:spTree>
    <p:extLst>
      <p:ext uri="{BB962C8B-B14F-4D97-AF65-F5344CB8AC3E}">
        <p14:creationId xmlns:p14="http://schemas.microsoft.com/office/powerpoint/2010/main" val="420862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5" name="Picture 4" descr="tractor-sunse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720" y="0"/>
            <a:ext cx="9235440" cy="5256419"/>
          </a:xfrm>
          <a:prstGeom prst="rect">
            <a:avLst/>
          </a:prstGeom>
        </p:spPr>
      </p:pic>
      <p:sp>
        <p:nvSpPr>
          <p:cNvPr id="21" name="Rectangle 1"/>
          <p:cNvSpPr/>
          <p:nvPr userDrawn="1"/>
        </p:nvSpPr>
        <p:spPr>
          <a:xfrm>
            <a:off x="-45720" y="4565554"/>
            <a:ext cx="9235440" cy="2377440"/>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grpSp>
        <p:nvGrpSpPr>
          <p:cNvPr id="22" name="Group 21"/>
          <p:cNvGrpSpPr/>
          <p:nvPr userDrawn="1"/>
        </p:nvGrpSpPr>
        <p:grpSpPr>
          <a:xfrm>
            <a:off x="4094457" y="3938583"/>
            <a:ext cx="1088618" cy="1088614"/>
            <a:chOff x="1641535" y="4181437"/>
            <a:chExt cx="1088618" cy="1088614"/>
          </a:xfrm>
        </p:grpSpPr>
        <p:sp>
          <p:nvSpPr>
            <p:cNvPr id="23" name="Oval 22"/>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24" name="Picture 23" descr="quotes-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25" name="Straight Connector 24"/>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Statement Here</a:t>
            </a:r>
          </a:p>
        </p:txBody>
      </p:sp>
    </p:spTree>
    <p:extLst>
      <p:ext uri="{BB962C8B-B14F-4D97-AF65-F5344CB8AC3E}">
        <p14:creationId xmlns:p14="http://schemas.microsoft.com/office/powerpoint/2010/main" val="353770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od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1199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1827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od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469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 Comparison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041648"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197864"/>
            <a:ext cx="4041648" cy="5255326"/>
          </a:xfrm>
          <a:prstGeom prst="rect">
            <a:avLst/>
          </a:prstGeom>
        </p:spPr>
        <p:txBody>
          <a:bodyPr>
            <a:normAutofit/>
          </a:bodyPr>
          <a:lstStyle>
            <a:lvl1pPr marL="214313" indent="-214313">
              <a:buFont typeface="Arial"/>
              <a:buChar char="•"/>
              <a:defRPr sz="1800">
                <a:solidFill>
                  <a:schemeClr val="tx1"/>
                </a:solidFill>
              </a:defRPr>
            </a:lvl1pPr>
            <a:lvl2pPr marL="557213" indent="-214313">
              <a:buFont typeface="Arial"/>
              <a:buChar char="•"/>
              <a:defRPr sz="1800">
                <a:solidFill>
                  <a:schemeClr val="tx1"/>
                </a:solidFill>
              </a:defRPr>
            </a:lvl2pPr>
            <a:lvl3pPr marL="900113" indent="-214313">
              <a:buFont typeface="Arial"/>
              <a:buChar char="•"/>
              <a:defRPr sz="1800">
                <a:solidFill>
                  <a:schemeClr val="tx1"/>
                </a:solidFill>
              </a:defRPr>
            </a:lvl3pPr>
            <a:lvl4pPr marL="1243013" indent="-214313">
              <a:buFont typeface="Arial"/>
              <a:buChar char="•"/>
              <a:defRPr sz="1800">
                <a:solidFill>
                  <a:schemeClr val="tx1"/>
                </a:solidFill>
              </a:defRPr>
            </a:lvl4pPr>
            <a:lvl5pPr marL="1585913" indent="-214313">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71997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Form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3" name="TextBox 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65864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Form 2">
    <p:spTree>
      <p:nvGrpSpPr>
        <p:cNvPr id="1" name=""/>
        <p:cNvGrpSpPr/>
        <p:nvPr/>
      </p:nvGrpSpPr>
      <p:grpSpPr>
        <a:xfrm>
          <a:off x="0" y="0"/>
          <a:ext cx="0" cy="0"/>
          <a:chOff x="0" y="0"/>
          <a:chExt cx="0" cy="0"/>
        </a:xfrm>
      </p:grpSpPr>
      <p:pic>
        <p:nvPicPr>
          <p:cNvPr id="3" name="Picture 2" descr="Screen Shot 2016-06-23 at 10.25.58 AM.pn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a:blipFill rotWithShape="1">
            <a:blip r:embed="rId3"/>
            <a:stretch>
              <a:fillRect/>
            </a:stretch>
          </a:blipFill>
        </p:spPr>
      </p:pic>
      <p:pic>
        <p:nvPicPr>
          <p:cNvPr id="5" name="Picture 4" descr="WinFieldUnited_Whit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39197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5124" y="5384976"/>
            <a:ext cx="4423099" cy="975764"/>
          </a:xfrm>
          <a:prstGeom prst="rect">
            <a:avLst/>
          </a:prstGeom>
        </p:spPr>
        <p:txBody>
          <a:bodyPr vert="horz"/>
          <a:lstStyle>
            <a:lvl1pPr algn="l">
              <a:defRPr>
                <a:solidFill>
                  <a:srgbClr val="FFFFFF"/>
                </a:solidFill>
              </a:defRPr>
            </a:lvl1pPr>
          </a:lstStyle>
          <a:p>
            <a:r>
              <a:rPr lang="en-US"/>
              <a:t>Thank You</a:t>
            </a:r>
          </a:p>
        </p:txBody>
      </p:sp>
      <p:cxnSp>
        <p:nvCxnSpPr>
          <p:cNvPr id="6" name="Straight Connector 5"/>
          <p:cNvCxnSpPr/>
          <p:nvPr userDrawn="1"/>
        </p:nvCxnSpPr>
        <p:spPr>
          <a:xfrm>
            <a:off x="730077" y="6245133"/>
            <a:ext cx="2656592" cy="2020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85878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gend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a:ext>
            </a:extLst>
          </a:blip>
          <a:srcRect r="-3"/>
          <a:stretch/>
        </p:blipFill>
        <p:spPr>
          <a:xfrm>
            <a:off x="5363571" y="210312"/>
            <a:ext cx="3780429" cy="6242875"/>
          </a:xfrm>
          <a:prstGeom prst="rect">
            <a:avLst/>
          </a:prstGeom>
        </p:spPr>
      </p:pic>
      <p:sp>
        <p:nvSpPr>
          <p:cNvPr id="3" name="Content Placeholder 2"/>
          <p:cNvSpPr>
            <a:spLocks noGrp="1"/>
          </p:cNvSpPr>
          <p:nvPr>
            <p:ph idx="1"/>
          </p:nvPr>
        </p:nvSpPr>
        <p:spPr>
          <a:xfrm>
            <a:off x="612647" y="1156920"/>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4"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endParaRPr lang="en-US"/>
          </a:p>
        </p:txBody>
      </p:sp>
      <p:pic>
        <p:nvPicPr>
          <p:cNvPr id="9" name="Picture 8" descr="graphic-arrow-g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grpSp>
        <p:nvGrpSpPr>
          <p:cNvPr id="8" name="Group 7"/>
          <p:cNvGrpSpPr/>
          <p:nvPr userDrawn="1"/>
        </p:nvGrpSpPr>
        <p:grpSpPr>
          <a:xfrm>
            <a:off x="4964530" y="1332742"/>
            <a:ext cx="763270" cy="686184"/>
            <a:chOff x="559352" y="1471670"/>
            <a:chExt cx="1060022" cy="952966"/>
          </a:xfrm>
        </p:grpSpPr>
        <p:sp>
          <p:nvSpPr>
            <p:cNvPr id="10" name="Oval 9"/>
            <p:cNvSpPr/>
            <p:nvPr/>
          </p:nvSpPr>
          <p:spPr>
            <a:xfrm>
              <a:off x="649892" y="1500965"/>
              <a:ext cx="923671" cy="923671"/>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2" name="TextBox 11"/>
            <p:cNvSpPr txBox="1"/>
            <p:nvPr/>
          </p:nvSpPr>
          <p:spPr>
            <a:xfrm>
              <a:off x="559352" y="1471670"/>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1</a:t>
              </a:r>
            </a:p>
          </p:txBody>
        </p:sp>
      </p:grpSp>
      <p:grpSp>
        <p:nvGrpSpPr>
          <p:cNvPr id="13" name="Group 12"/>
          <p:cNvGrpSpPr/>
          <p:nvPr userDrawn="1"/>
        </p:nvGrpSpPr>
        <p:grpSpPr>
          <a:xfrm>
            <a:off x="4982804" y="2380507"/>
            <a:ext cx="763270" cy="713592"/>
            <a:chOff x="584730" y="2567203"/>
            <a:chExt cx="1060022" cy="991030"/>
          </a:xfrm>
        </p:grpSpPr>
        <p:sp>
          <p:nvSpPr>
            <p:cNvPr id="16" name="Oval 15"/>
            <p:cNvSpPr/>
            <p:nvPr/>
          </p:nvSpPr>
          <p:spPr>
            <a:xfrm>
              <a:off x="649892" y="2634562"/>
              <a:ext cx="923671" cy="923671"/>
            </a:xfrm>
            <a:prstGeom prst="ellipse">
              <a:avLst/>
            </a:prstGeom>
            <a:solidFill>
              <a:srgbClr val="556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7" name="TextBox 16"/>
            <p:cNvSpPr txBox="1"/>
            <p:nvPr/>
          </p:nvSpPr>
          <p:spPr>
            <a:xfrm>
              <a:off x="584730" y="2567203"/>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2</a:t>
              </a:r>
            </a:p>
          </p:txBody>
        </p:sp>
      </p:grpSp>
      <p:grpSp>
        <p:nvGrpSpPr>
          <p:cNvPr id="18" name="Group 17"/>
          <p:cNvGrpSpPr/>
          <p:nvPr userDrawn="1"/>
        </p:nvGrpSpPr>
        <p:grpSpPr>
          <a:xfrm>
            <a:off x="4984162" y="3482976"/>
            <a:ext cx="763270" cy="702762"/>
            <a:chOff x="586616" y="3736833"/>
            <a:chExt cx="1060022" cy="975990"/>
          </a:xfrm>
        </p:grpSpPr>
        <p:sp>
          <p:nvSpPr>
            <p:cNvPr id="19" name="Oval 18"/>
            <p:cNvSpPr/>
            <p:nvPr/>
          </p:nvSpPr>
          <p:spPr>
            <a:xfrm>
              <a:off x="649892" y="3789152"/>
              <a:ext cx="923671" cy="923671"/>
            </a:xfrm>
            <a:prstGeom prst="ellipse">
              <a:avLst/>
            </a:prstGeom>
            <a:solidFill>
              <a:srgbClr val="738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0" name="TextBox 19"/>
            <p:cNvSpPr txBox="1"/>
            <p:nvPr/>
          </p:nvSpPr>
          <p:spPr>
            <a:xfrm>
              <a:off x="586616" y="3736833"/>
              <a:ext cx="1060022" cy="829203"/>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3</a:t>
              </a:r>
            </a:p>
          </p:txBody>
        </p:sp>
      </p:grpSp>
      <p:grpSp>
        <p:nvGrpSpPr>
          <p:cNvPr id="21" name="Group 20"/>
          <p:cNvGrpSpPr/>
          <p:nvPr userDrawn="1"/>
        </p:nvGrpSpPr>
        <p:grpSpPr>
          <a:xfrm>
            <a:off x="5002436" y="4547319"/>
            <a:ext cx="702873" cy="665090"/>
            <a:chOff x="611994" y="4933248"/>
            <a:chExt cx="976144" cy="923671"/>
          </a:xfrm>
        </p:grpSpPr>
        <p:sp>
          <p:nvSpPr>
            <p:cNvPr id="22" name="Oval 21"/>
            <p:cNvSpPr/>
            <p:nvPr/>
          </p:nvSpPr>
          <p:spPr>
            <a:xfrm>
              <a:off x="649892" y="4933248"/>
              <a:ext cx="923671" cy="92367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3" name="TextBox 22"/>
            <p:cNvSpPr txBox="1"/>
            <p:nvPr/>
          </p:nvSpPr>
          <p:spPr>
            <a:xfrm>
              <a:off x="611994" y="4967857"/>
              <a:ext cx="976144" cy="829203"/>
            </a:xfrm>
            <a:prstGeom prst="rect">
              <a:avLst/>
            </a:prstGeom>
          </p:spPr>
          <p:txBody>
            <a:bodyPr vert="horz" wrap="none" lIns="91440" tIns="45720" rIns="91440" bIns="45720" rtlCol="0">
              <a:normAutofit fontScale="92500" lnSpcReduction="10000"/>
            </a:bodyPr>
            <a:lstStyle/>
            <a:p>
              <a:pPr algn="ctr"/>
              <a:r>
                <a:rPr lang="en-US" sz="3700" b="1">
                  <a:solidFill>
                    <a:srgbClr val="FFFFFF"/>
                  </a:solidFill>
                  <a:latin typeface="Arial"/>
                  <a:cs typeface="Arial"/>
                </a:rPr>
                <a:t>4</a:t>
              </a:r>
            </a:p>
          </p:txBody>
        </p:sp>
      </p:grpSp>
      <p:grpSp>
        <p:nvGrpSpPr>
          <p:cNvPr id="24" name="Group 23"/>
          <p:cNvGrpSpPr/>
          <p:nvPr userDrawn="1"/>
        </p:nvGrpSpPr>
        <p:grpSpPr>
          <a:xfrm>
            <a:off x="5021008" y="5587639"/>
            <a:ext cx="673806" cy="740665"/>
            <a:chOff x="637787" y="4878507"/>
            <a:chExt cx="935776" cy="1028631"/>
          </a:xfrm>
        </p:grpSpPr>
        <p:sp>
          <p:nvSpPr>
            <p:cNvPr id="25" name="Oval 24"/>
            <p:cNvSpPr/>
            <p:nvPr/>
          </p:nvSpPr>
          <p:spPr>
            <a:xfrm>
              <a:off x="649892" y="4933248"/>
              <a:ext cx="923671" cy="92367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6" name="TextBox 25"/>
            <p:cNvSpPr txBox="1"/>
            <p:nvPr/>
          </p:nvSpPr>
          <p:spPr>
            <a:xfrm>
              <a:off x="637787" y="4878507"/>
              <a:ext cx="923087" cy="1028631"/>
            </a:xfrm>
            <a:prstGeom prst="rect">
              <a:avLst/>
            </a:prstGeom>
          </p:spPr>
          <p:txBody>
            <a:bodyPr vert="horz" wrap="none" lIns="91440" tIns="45720" rIns="91440" bIns="45720" rtlCol="0">
              <a:normAutofit/>
            </a:bodyPr>
            <a:lstStyle/>
            <a:p>
              <a:pPr algn="ctr"/>
              <a:r>
                <a:rPr lang="en-US" sz="3700" b="1">
                  <a:solidFill>
                    <a:srgbClr val="FFFFFF"/>
                  </a:solidFill>
                  <a:latin typeface="Arial"/>
                  <a:cs typeface="Arial"/>
                </a:rPr>
                <a:t>5</a:t>
              </a:r>
            </a:p>
          </p:txBody>
        </p:sp>
      </p:grpSp>
      <p:sp>
        <p:nvSpPr>
          <p:cNvPr id="27" name="Content Placeholder 2"/>
          <p:cNvSpPr>
            <a:spLocks noGrp="1"/>
          </p:cNvSpPr>
          <p:nvPr>
            <p:ph idx="11"/>
          </p:nvPr>
        </p:nvSpPr>
        <p:spPr>
          <a:xfrm>
            <a:off x="612647" y="2218849"/>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8" name="Content Placeholder 2"/>
          <p:cNvSpPr>
            <a:spLocks noGrp="1"/>
          </p:cNvSpPr>
          <p:nvPr>
            <p:ph idx="12"/>
          </p:nvPr>
        </p:nvSpPr>
        <p:spPr>
          <a:xfrm>
            <a:off x="612647" y="3304073"/>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9" name="Content Placeholder 2"/>
          <p:cNvSpPr>
            <a:spLocks noGrp="1"/>
          </p:cNvSpPr>
          <p:nvPr>
            <p:ph idx="13"/>
          </p:nvPr>
        </p:nvSpPr>
        <p:spPr>
          <a:xfrm>
            <a:off x="612647" y="4362001"/>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30" name="Content Placeholder 2"/>
          <p:cNvSpPr>
            <a:spLocks noGrp="1"/>
          </p:cNvSpPr>
          <p:nvPr>
            <p:ph idx="14"/>
          </p:nvPr>
        </p:nvSpPr>
        <p:spPr>
          <a:xfrm>
            <a:off x="612647" y="5433578"/>
            <a:ext cx="4235706" cy="1019610"/>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1740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Title only">
    <p:spTree>
      <p:nvGrpSpPr>
        <p:cNvPr id="1" name=""/>
        <p:cNvGrpSpPr/>
        <p:nvPr/>
      </p:nvGrpSpPr>
      <p:grpSpPr>
        <a:xfrm>
          <a:off x="0" y="0"/>
          <a:ext cx="0" cy="0"/>
          <a:chOff x="0" y="0"/>
          <a:chExt cx="0" cy="0"/>
        </a:xfrm>
      </p:grpSpPr>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7" y="1094412"/>
            <a:ext cx="8229600" cy="66543"/>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38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ulleted List, Large Poi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2648" y="210312"/>
            <a:ext cx="8277352" cy="6253988"/>
          </a:xfrm>
          <a:prstGeom prst="rect">
            <a:avLst/>
          </a:prstGeom>
        </p:spPr>
        <p:txBody>
          <a:bodyPr>
            <a:normAutofit/>
          </a:bodyPr>
          <a:lstStyle>
            <a:lvl1pPr marL="257175" indent="-257175">
              <a:buFont typeface="Arial"/>
              <a:buChar char="•"/>
              <a:defRPr sz="2400">
                <a:solidFill>
                  <a:schemeClr val="tx1"/>
                </a:solidFill>
                <a:latin typeface="Arial"/>
                <a:cs typeface="Arial"/>
              </a:defRPr>
            </a:lvl1pPr>
            <a:lvl2pPr marL="557213" indent="-214313">
              <a:buFont typeface="Arial"/>
              <a:buChar char="•"/>
              <a:defRPr sz="2250">
                <a:solidFill>
                  <a:schemeClr val="tx1"/>
                </a:solidFill>
                <a:latin typeface="Arial"/>
                <a:cs typeface="Arial"/>
              </a:defRPr>
            </a:lvl2pPr>
            <a:lvl3pPr marL="857250" indent="-171450">
              <a:buFont typeface="Arial"/>
              <a:buChar char="•"/>
              <a:defRPr sz="2000">
                <a:solidFill>
                  <a:schemeClr val="tx1"/>
                </a:solidFill>
                <a:latin typeface="Arial"/>
                <a:cs typeface="Arial"/>
              </a:defRPr>
            </a:lvl3pPr>
            <a:lvl4pPr marL="1200150" indent="-171450">
              <a:buFont typeface="Arial"/>
              <a:buChar char="•"/>
              <a:defRPr sz="1800">
                <a:solidFill>
                  <a:schemeClr val="tx1"/>
                </a:solidFill>
                <a:latin typeface="Arial"/>
                <a:cs typeface="Arial"/>
              </a:defRPr>
            </a:lvl4pPr>
            <a:lvl5pPr marL="1543050" indent="-171450">
              <a:buFont typeface="Arial"/>
              <a:buChar char="•"/>
              <a:defRPr sz="16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919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612648" y="210312"/>
            <a:ext cx="8277352" cy="6253988"/>
          </a:xfrm>
          <a:prstGeom prst="rect">
            <a:avLst/>
          </a:prstGeom>
        </p:spPr>
        <p:txBody>
          <a:bodyPr/>
          <a:lstStyle/>
          <a:p>
            <a:r>
              <a:rPr lang="en-US"/>
              <a:t>Click icon to add chart</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74439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Center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2649" y="210312"/>
            <a:ext cx="7938684" cy="5312407"/>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itle 1"/>
          <p:cNvSpPr>
            <a:spLocks noGrp="1"/>
          </p:cNvSpPr>
          <p:nvPr>
            <p:ph type="title"/>
          </p:nvPr>
        </p:nvSpPr>
        <p:spPr>
          <a:xfrm>
            <a:off x="612647" y="5522719"/>
            <a:ext cx="7938685" cy="425052"/>
          </a:xfrm>
          <a:prstGeom prst="rect">
            <a:avLst/>
          </a:prstGeom>
        </p:spPr>
        <p:txBody>
          <a:bodyPr anchor="b"/>
          <a:lstStyle>
            <a:lvl1pPr algn="ctr">
              <a:defRPr sz="1500" b="0"/>
            </a:lvl1pPr>
          </a:lstStyle>
          <a:p>
            <a:r>
              <a:rPr lang="en-US"/>
              <a:t>Click to edit Master title style</a:t>
            </a:r>
          </a:p>
        </p:txBody>
      </p:sp>
      <p:sp>
        <p:nvSpPr>
          <p:cNvPr id="5" name="Text Placeholder 3"/>
          <p:cNvSpPr>
            <a:spLocks noGrp="1"/>
          </p:cNvSpPr>
          <p:nvPr>
            <p:ph type="body" sz="half" idx="2"/>
          </p:nvPr>
        </p:nvSpPr>
        <p:spPr>
          <a:xfrm>
            <a:off x="612646" y="5947770"/>
            <a:ext cx="7938686" cy="516529"/>
          </a:xfrm>
          <a:prstGeom prst="rect">
            <a:avLst/>
          </a:prstGeom>
        </p:spPr>
        <p:txBody>
          <a:bodyPr>
            <a:normAutofit/>
          </a:bodyPr>
          <a:lstStyle>
            <a:lvl1pPr marL="0" indent="0" algn="ctr">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873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0" name="Picture 9" descr="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6908800" y="210312"/>
            <a:ext cx="2235200" cy="1613691"/>
          </a:xfrm>
          <a:prstGeom prst="rect">
            <a:avLst/>
          </a:prstGeom>
        </p:spPr>
      </p:pic>
      <p:pic>
        <p:nvPicPr>
          <p:cNvPr id="12" name="Picture 11" descr="Winfield Idaho 3241.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37760" y="210313"/>
            <a:ext cx="1929384" cy="161369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937760" y="1880032"/>
            <a:ext cx="4206240" cy="4586695"/>
          </a:xfrm>
          <a:prstGeom prst="rect">
            <a:avLst/>
          </a:prstGeom>
        </p:spPr>
      </p:pic>
    </p:spTree>
    <p:extLst>
      <p:ext uri="{BB962C8B-B14F-4D97-AF65-F5344CB8AC3E}">
        <p14:creationId xmlns:p14="http://schemas.microsoft.com/office/powerpoint/2010/main" val="565909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48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 id="2147483713" r:id="rId4"/>
    <p:sldLayoutId id="2147483697" r:id="rId5"/>
    <p:sldLayoutId id="2147483699" r:id="rId6"/>
    <p:sldLayoutId id="2147483709" r:id="rId7"/>
    <p:sldLayoutId id="2147483701" r:id="rId8"/>
    <p:sldLayoutId id="2147483703" r:id="rId9"/>
    <p:sldLayoutId id="2147483704" r:id="rId10"/>
    <p:sldLayoutId id="2147483705" r:id="rId11"/>
    <p:sldLayoutId id="2147483710" r:id="rId12"/>
    <p:sldLayoutId id="2147483706" r:id="rId13"/>
    <p:sldLayoutId id="2147483707" r:id="rId14"/>
    <p:sldLayoutId id="2147483708" r:id="rId15"/>
    <p:sldLayoutId id="2147483711" r:id="rId16"/>
    <p:sldLayoutId id="2147483649" r:id="rId17"/>
    <p:sldLayoutId id="2147483650" r:id="rId18"/>
    <p:sldLayoutId id="2147483676" r:id="rId19"/>
    <p:sldLayoutId id="2147483677" r:id="rId20"/>
    <p:sldLayoutId id="2147483678" r:id="rId21"/>
    <p:sldLayoutId id="2147483680" r:id="rId22"/>
    <p:sldLayoutId id="2147483682" r:id="rId23"/>
    <p:sldLayoutId id="2147483683" r:id="rId24"/>
    <p:sldLayoutId id="2147483671" r:id="rId25"/>
    <p:sldLayoutId id="2147483672" r:id="rId26"/>
    <p:sldLayoutId id="2147483669" r:id="rId27"/>
    <p:sldLayoutId id="2147483670" r:id="rId28"/>
    <p:sldLayoutId id="2147483674" r:id="rId29"/>
    <p:sldLayoutId id="2147483661" r:id="rId30"/>
    <p:sldLayoutId id="2147483684" r:id="rId31"/>
    <p:sldLayoutId id="2147483675"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hyperlink" Target="https://www.winfieldunited.com/news-and-insights/tech-on-wheat-nitrogen-management-case-stud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winfieldunited.com/news-and-insights/tech-on-wheat-nitrogen-management-case-study"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37194"/>
            <a:ext cx="9144000" cy="1143000"/>
          </a:xfrm>
          <a:prstGeom prst="rect">
            <a:avLst/>
          </a:prstGeom>
        </p:spPr>
        <p:txBody>
          <a:bodyPr/>
          <a:lstStyle/>
          <a:p>
            <a:r>
              <a:rPr lang="en-US" sz="4000" b="1" dirty="0"/>
              <a:t>Top Dress Nitrogen in Wheat</a:t>
            </a:r>
            <a:br>
              <a:rPr lang="en-US" sz="4000" b="1" dirty="0"/>
            </a:br>
            <a:endParaRPr lang="en-US" sz="4000" b="1" dirty="0">
              <a:solidFill>
                <a:schemeClr val="tx1">
                  <a:lumMod val="50000"/>
                </a:schemeClr>
              </a:solidFill>
            </a:endParaRPr>
          </a:p>
        </p:txBody>
      </p:sp>
      <p:sp>
        <p:nvSpPr>
          <p:cNvPr id="3" name="Title 1">
            <a:extLst>
              <a:ext uri="{FF2B5EF4-FFF2-40B4-BE49-F238E27FC236}">
                <a16:creationId xmlns:a16="http://schemas.microsoft.com/office/drawing/2014/main" id="{E340AD42-5844-7248-83EF-88847F31D9CD}"/>
              </a:ext>
            </a:extLst>
          </p:cNvPr>
          <p:cNvSpPr txBox="1">
            <a:spLocks/>
          </p:cNvSpPr>
          <p:nvPr/>
        </p:nvSpPr>
        <p:spPr>
          <a:xfrm>
            <a:off x="457200" y="1706031"/>
            <a:ext cx="8229600" cy="1143000"/>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3600" err="1">
                <a:solidFill>
                  <a:schemeClr val="tx1">
                    <a:lumMod val="50000"/>
                  </a:schemeClr>
                </a:solidFill>
              </a:rPr>
              <a:t>WinField</a:t>
            </a:r>
            <a:r>
              <a:rPr lang="en-US" sz="3600">
                <a:solidFill>
                  <a:schemeClr val="tx1">
                    <a:lumMod val="50000"/>
                  </a:schemeClr>
                </a:solidFill>
              </a:rPr>
              <a:t> United Local Campaign</a:t>
            </a:r>
          </a:p>
        </p:txBody>
      </p:sp>
      <p:sp>
        <p:nvSpPr>
          <p:cNvPr id="4" name="Title 1">
            <a:extLst>
              <a:ext uri="{FF2B5EF4-FFF2-40B4-BE49-F238E27FC236}">
                <a16:creationId xmlns:a16="http://schemas.microsoft.com/office/drawing/2014/main" id="{4734CD97-69A7-8043-9848-5D204B4BFD11}"/>
              </a:ext>
            </a:extLst>
          </p:cNvPr>
          <p:cNvSpPr txBox="1">
            <a:spLocks/>
          </p:cNvSpPr>
          <p:nvPr/>
        </p:nvSpPr>
        <p:spPr>
          <a:xfrm>
            <a:off x="457200" y="4618944"/>
            <a:ext cx="8229600" cy="533025"/>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2800" i="1">
                <a:solidFill>
                  <a:schemeClr val="tx1">
                    <a:lumMod val="50000"/>
                  </a:schemeClr>
                </a:solidFill>
              </a:rPr>
              <a:t>ATLAS Materials</a:t>
            </a:r>
          </a:p>
        </p:txBody>
      </p:sp>
      <p:cxnSp>
        <p:nvCxnSpPr>
          <p:cNvPr id="6" name="Straight Connector 5">
            <a:extLst>
              <a:ext uri="{FF2B5EF4-FFF2-40B4-BE49-F238E27FC236}">
                <a16:creationId xmlns:a16="http://schemas.microsoft.com/office/drawing/2014/main" id="{9143757C-636C-9A45-BEA4-7639F93B787F}"/>
              </a:ext>
            </a:extLst>
          </p:cNvPr>
          <p:cNvCxnSpPr/>
          <p:nvPr/>
        </p:nvCxnSpPr>
        <p:spPr>
          <a:xfrm>
            <a:off x="2131255" y="2849031"/>
            <a:ext cx="4881490" cy="0"/>
          </a:xfrm>
          <a:prstGeom prst="line">
            <a:avLst/>
          </a:prstGeom>
          <a:ln>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9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dirty="0"/>
              <a:t>Topic: Top Dress Nitrogen in Wheat</a:t>
            </a:r>
            <a:endParaRPr lang="en-US" sz="2400" baseline="30000" dirty="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0" indent="0">
              <a:buNone/>
            </a:pPr>
            <a:r>
              <a:rPr lang="en-US" sz="1100" b="1" dirty="0"/>
              <a:t>SUBJECT LINE</a:t>
            </a:r>
            <a:r>
              <a:rPr lang="en-US" sz="1100" dirty="0"/>
              <a:t>: Plan Now to Top-Dress Nitrogen in Wheat</a:t>
            </a:r>
            <a:endParaRPr lang="en-US" sz="1100" b="1" dirty="0"/>
          </a:p>
          <a:p>
            <a:pPr marL="0" indent="0">
              <a:buNone/>
            </a:pPr>
            <a:r>
              <a:rPr lang="en-US" sz="1100" b="1" dirty="0"/>
              <a:t>COPY: </a:t>
            </a:r>
          </a:p>
          <a:p>
            <a:pPr marL="0" marR="0" indent="0">
              <a:spcBef>
                <a:spcPts val="0"/>
              </a:spcBef>
              <a:spcAft>
                <a:spcPts val="0"/>
              </a:spcAft>
              <a:buNone/>
            </a:pPr>
            <a:r>
              <a:rPr lang="en-US" sz="1200" b="1" dirty="0">
                <a:effectLst/>
                <a:latin typeface="Arial" panose="020B0604020202020204" pitchFamily="34" charset="0"/>
                <a:ea typeface="Times New Roman" panose="02020603050405020304" pitchFamily="18" charset="0"/>
              </a:rPr>
              <a:t>Don’t wait to build your nitrogen management plan.</a:t>
            </a:r>
            <a:endParaRPr lang="en-US" sz="1200" b="1"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Times New Roman" panose="02020603050405020304" pitchFamily="18" charset="0"/>
              </a:rPr>
              <a:t>As you know, proper fertility is a requirement to produce the yield and quality that you’re looking for from your wheat crop. Top-dressing nitrogen in the spring is one way to supplement your crop’s nitrogen to improve profitability potential. Here are four agronomic considerations to ensure you get the most value from your top-dress application.</a:t>
            </a:r>
            <a:endParaRPr lang="en-US" sz="1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Times New Roman" panose="02020603050405020304" pitchFamily="18" charset="0"/>
              </a:rPr>
              <a:t>1. Timing. </a:t>
            </a:r>
            <a:r>
              <a:rPr lang="en-US" sz="1200" dirty="0">
                <a:solidFill>
                  <a:srgbClr val="000000"/>
                </a:solidFill>
                <a:effectLst/>
                <a:latin typeface="Arial" panose="020B0604020202020204" pitchFamily="34" charset="0"/>
                <a:ea typeface="Times New Roman" panose="02020603050405020304" pitchFamily="18" charset="0"/>
              </a:rPr>
              <a:t>Timing is the factor that normally dictates what the return on investment of a top-dress application will be. All spring nitrogen should ideally be applied prior to jointing, so plan on targeting applications in wheat before the five-leaf stage.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Times New Roman" panose="02020603050405020304" pitchFamily="18" charset="0"/>
              </a:rPr>
              <a:t>2. Application method. </a:t>
            </a:r>
            <a:r>
              <a:rPr lang="en-US" sz="1200" dirty="0">
                <a:solidFill>
                  <a:srgbClr val="000000"/>
                </a:solidFill>
                <a:effectLst/>
                <a:latin typeface="Arial" panose="020B0604020202020204" pitchFamily="34" charset="0"/>
                <a:ea typeface="Times New Roman" panose="02020603050405020304" pitchFamily="18" charset="0"/>
              </a:rPr>
              <a:t>Not every acre should be treated equally. Whether it’s with a streamer bar or through the spreader, the </a:t>
            </a:r>
            <a:r>
              <a:rPr lang="en-US" sz="12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R7</a:t>
            </a:r>
            <a:r>
              <a:rPr lang="en-US" sz="1200" u="sng" baseline="30000"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a:t>
            </a:r>
            <a:r>
              <a:rPr lang="en-US" sz="12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 Tool</a:t>
            </a:r>
            <a:r>
              <a:rPr lang="en-US" sz="1200" dirty="0">
                <a:solidFill>
                  <a:srgbClr val="000000"/>
                </a:solidFill>
                <a:effectLst/>
                <a:latin typeface="Arial" panose="020B0604020202020204" pitchFamily="34" charset="0"/>
                <a:ea typeface="Times New Roman" panose="02020603050405020304" pitchFamily="18" charset="0"/>
              </a:rPr>
              <a:t> is a valuable resource to help put nitrogen where you will make your best return on investment.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Times New Roman" panose="02020603050405020304" pitchFamily="18" charset="0"/>
              </a:rPr>
              <a:t>3. Stabilizers. </a:t>
            </a:r>
            <a:r>
              <a:rPr lang="en-US" sz="1200" dirty="0">
                <a:solidFill>
                  <a:srgbClr val="000000"/>
                </a:solidFill>
                <a:effectLst/>
                <a:latin typeface="Arial" panose="020B0604020202020204" pitchFamily="34" charset="0"/>
                <a:ea typeface="Times New Roman" panose="02020603050405020304" pitchFamily="18" charset="0"/>
              </a:rPr>
              <a:t>Whether you’re applying urea or UAN, the risk of volatility and leaching is always present. Let our team help you navigate what nitrogen stabilizer is right for you.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Times New Roman" panose="02020603050405020304" pitchFamily="18" charset="0"/>
              </a:rPr>
              <a:t>4. Rate. </a:t>
            </a:r>
            <a:r>
              <a:rPr lang="en-US" sz="1200" dirty="0">
                <a:solidFill>
                  <a:srgbClr val="000000"/>
                </a:solidFill>
                <a:effectLst/>
                <a:latin typeface="Arial" panose="020B0604020202020204" pitchFamily="34" charset="0"/>
                <a:ea typeface="Times New Roman" panose="02020603050405020304" pitchFamily="18" charset="0"/>
              </a:rPr>
              <a:t>Ideally, you’ll use recent soil samples to help guide the amount of nitrogen your crop needs for the season. Your spring top-dress application should supplement the amount of residual nitrogen plus the fall-applied amount in order to reach the recommended target rate.</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dirty="0">
                <a:effectLst/>
                <a:latin typeface="Arial" panose="020B0604020202020204" pitchFamily="34" charset="0"/>
                <a:ea typeface="Times New Roman" panose="02020603050405020304" pitchFamily="18" charset="0"/>
              </a:rPr>
              <a:t>Reach out to us as you’re planning your winter wheat fertility program for customized recommendations to optimize return on investment.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100" dirty="0">
                <a:effectLst/>
                <a:latin typeface="Arial" panose="020B060402020202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900" b="1" dirty="0">
                <a:solidFill>
                  <a:srgbClr val="0A0A0A"/>
                </a:solidFill>
                <a:effectLst/>
                <a:latin typeface="Arial" panose="020B0604020202020204" pitchFamily="34" charset="0"/>
                <a:ea typeface="Times New Roman" panose="02020603050405020304" pitchFamily="18" charset="0"/>
              </a:rPr>
              <a:t>Important: Before use always read and follow label instructions.</a:t>
            </a:r>
            <a:r>
              <a:rPr lang="en-US" sz="900" dirty="0">
                <a:solidFill>
                  <a:srgbClr val="0A0A0A"/>
                </a:solidFill>
                <a:effectLst/>
                <a:latin typeface="Arial" panose="020B0604020202020204" pitchFamily="34" charset="0"/>
                <a:ea typeface="Times New Roman" panose="02020603050405020304" pitchFamily="18" charset="0"/>
              </a:rPr>
              <a:t>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900" dirty="0">
                <a:solidFill>
                  <a:srgbClr val="0A0A0A"/>
                </a:solidFill>
                <a:effectLst/>
                <a:latin typeface="Arial" panose="020B0604020202020204" pitchFamily="34" charset="0"/>
                <a:ea typeface="Times New Roman" panose="02020603050405020304" pitchFamily="18" charset="0"/>
              </a:rPr>
              <a:t>©2020 WinField United. R7</a:t>
            </a:r>
            <a:r>
              <a:rPr lang="en-US" sz="900" baseline="30000" dirty="0">
                <a:solidFill>
                  <a:srgbClr val="0A0A0A"/>
                </a:solidFill>
                <a:effectLst/>
                <a:latin typeface="Arial" panose="020B0604020202020204" pitchFamily="34" charset="0"/>
                <a:ea typeface="Times New Roman" panose="02020603050405020304" pitchFamily="18" charset="0"/>
              </a:rPr>
              <a:t>®</a:t>
            </a:r>
            <a:r>
              <a:rPr lang="en-US" sz="900" dirty="0">
                <a:solidFill>
                  <a:srgbClr val="0A0A0A"/>
                </a:solidFill>
                <a:effectLst/>
                <a:latin typeface="Arial" panose="020B0604020202020204" pitchFamily="34" charset="0"/>
                <a:ea typeface="Times New Roman" panose="02020603050405020304" pitchFamily="18" charset="0"/>
              </a:rPr>
              <a:t> and WinField</a:t>
            </a:r>
            <a:r>
              <a:rPr lang="en-US" sz="900" baseline="30000" dirty="0">
                <a:solidFill>
                  <a:srgbClr val="0A0A0A"/>
                </a:solidFill>
                <a:effectLst/>
                <a:latin typeface="Arial" panose="020B0604020202020204" pitchFamily="34" charset="0"/>
                <a:ea typeface="Times New Roman" panose="02020603050405020304" pitchFamily="18" charset="0"/>
              </a:rPr>
              <a:t>®</a:t>
            </a:r>
            <a:r>
              <a:rPr lang="en-US" sz="900" dirty="0">
                <a:solidFill>
                  <a:srgbClr val="0A0A0A"/>
                </a:solidFill>
                <a:effectLst/>
                <a:latin typeface="Arial" panose="020B0604020202020204" pitchFamily="34" charset="0"/>
                <a:ea typeface="Times New Roman" panose="02020603050405020304" pitchFamily="18" charset="0"/>
              </a:rPr>
              <a:t> are trademarks of WinField United.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700" dirty="0">
                <a:solidFill>
                  <a:srgbClr val="0A0A0A"/>
                </a:solidFill>
                <a:effectLst/>
                <a:latin typeface="Arial" panose="020B060402020202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7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Additional Resources</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News and Insights article, “Tech on Wheat: Nitrogen Management Case Study”: </a:t>
            </a:r>
            <a:r>
              <a:rPr lang="en-US" sz="1800" u="sng" dirty="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https://www.winfieldunited.com/news-and-insights/tech-on-wheat-nitrogen-management-case-study</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600" dirty="0"/>
          </a:p>
          <a:p>
            <a:r>
              <a:rPr lang="en-US" sz="1600" dirty="0"/>
              <a:t>Social Channel: Facebook or Twitter</a:t>
            </a:r>
          </a:p>
          <a:p>
            <a:pPr marL="0" marR="0" indent="0">
              <a:spcBef>
                <a:spcPts val="0"/>
              </a:spcBef>
              <a:spcAft>
                <a:spcPts val="0"/>
              </a:spcAft>
              <a:buNone/>
            </a:pPr>
            <a:r>
              <a:rPr lang="en-US" sz="1400" dirty="0">
                <a:effectLst/>
                <a:latin typeface="Arial" panose="020B0604020202020204" pitchFamily="34" charset="0"/>
                <a:ea typeface="Times New Roman" panose="02020603050405020304" pitchFamily="18" charset="0"/>
              </a:rPr>
              <a:t>Post 1: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Timing is everything when it comes to making the most of your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topdress</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nitrogen application in wheat. Learn about tools we have that can help you pinpoint when to apply next spring.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Times New Roman" panose="02020603050405020304" pitchFamily="18" charset="0"/>
              </a:rPr>
              <a:t>Link to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[Local retailer website]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Arial" panose="020B0604020202020204" pitchFamily="34" charset="0"/>
                <a:ea typeface="Times New Roman" panose="02020603050405020304" pitchFamily="18" charset="0"/>
              </a:rPr>
              <a:t>Post 2: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Applying nitrogen on wheat using a variable rate method can help increase yields compared to a blanket rate application approach. Here are two ways ag technology can inform your nitrogen application strategy on wheat: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Times New Roman" panose="02020603050405020304" pitchFamily="18" charset="0"/>
              </a:rPr>
              <a:t>Link to: News and Insights article, “Tech on Wheat: Nitrogen Management Case Study”: </a:t>
            </a:r>
            <a:r>
              <a:rPr lang="en-US" sz="1400" u="sng" dirty="0">
                <a:solidFill>
                  <a:srgbClr val="52BBDB"/>
                </a:solidFill>
                <a:effectLst/>
                <a:uFill>
                  <a:solidFill>
                    <a:srgbClr val="52BBDB"/>
                  </a:solidFill>
                </a:uFill>
                <a:latin typeface="Arial" panose="020B0604020202020204" pitchFamily="34" charset="0"/>
                <a:ea typeface="Calibri" panose="020F0502020204030204" pitchFamily="34" charset="0"/>
                <a:cs typeface="Times New Roman" panose="02020603050405020304" pitchFamily="18" charset="0"/>
                <a:hlinkClick r:id="rId2"/>
              </a:rPr>
              <a:t>https://www.winfieldunited.com/news-and-insights/tech-on-wheat-nitrogen-management-case-study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r>
              <a:rPr lang="en-US" sz="1600" dirty="0"/>
              <a:t>  </a:t>
            </a:r>
          </a:p>
          <a:p>
            <a:endParaRPr lang="en-US" sz="1600" dirty="0"/>
          </a:p>
        </p:txBody>
      </p:sp>
    </p:spTree>
    <p:extLst>
      <p:ext uri="{BB962C8B-B14F-4D97-AF65-F5344CB8AC3E}">
        <p14:creationId xmlns:p14="http://schemas.microsoft.com/office/powerpoint/2010/main" val="352092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a:t>Email header</a:t>
            </a:r>
            <a:endParaRPr lang="en-US" baseline="30000"/>
          </a:p>
        </p:txBody>
      </p:sp>
      <p:pic>
        <p:nvPicPr>
          <p:cNvPr id="4" name="Picture 3" descr="A close up of a plant&#10;&#10;Description automatically generated">
            <a:extLst>
              <a:ext uri="{FF2B5EF4-FFF2-40B4-BE49-F238E27FC236}">
                <a16:creationId xmlns:a16="http://schemas.microsoft.com/office/drawing/2014/main" id="{411710FE-66B5-4492-AB9D-0AC15679FACB}"/>
              </a:ext>
            </a:extLst>
          </p:cNvPr>
          <p:cNvPicPr>
            <a:picLocks noChangeAspect="1"/>
          </p:cNvPicPr>
          <p:nvPr/>
        </p:nvPicPr>
        <p:blipFill>
          <a:blip r:embed="rId2"/>
          <a:stretch>
            <a:fillRect/>
          </a:stretch>
        </p:blipFill>
        <p:spPr>
          <a:xfrm>
            <a:off x="0" y="1357312"/>
            <a:ext cx="9144000" cy="4143375"/>
          </a:xfrm>
          <a:prstGeom prst="rect">
            <a:avLst/>
          </a:prstGeom>
        </p:spPr>
      </p:pic>
    </p:spTree>
    <p:extLst>
      <p:ext uri="{BB962C8B-B14F-4D97-AF65-F5344CB8AC3E}">
        <p14:creationId xmlns:p14="http://schemas.microsoft.com/office/powerpoint/2010/main" val="3059371039"/>
      </p:ext>
    </p:extLst>
  </p:cSld>
  <p:clrMapOvr>
    <a:masterClrMapping/>
  </p:clrMapOvr>
</p:sld>
</file>

<file path=ppt/theme/theme1.xml><?xml version="1.0" encoding="utf-8"?>
<a:theme xmlns:a="http://schemas.openxmlformats.org/drawingml/2006/main" name="Office Theme">
  <a:themeElements>
    <a:clrScheme name="Custom 3">
      <a:dk1>
        <a:srgbClr val="333333"/>
      </a:dk1>
      <a:lt1>
        <a:srgbClr val="58595B"/>
      </a:lt1>
      <a:dk2>
        <a:srgbClr val="39393A"/>
      </a:dk2>
      <a:lt2>
        <a:srgbClr val="FFFFFF"/>
      </a:lt2>
      <a:accent1>
        <a:srgbClr val="768347"/>
      </a:accent1>
      <a:accent2>
        <a:srgbClr val="ACB66A"/>
      </a:accent2>
      <a:accent3>
        <a:srgbClr val="9D512C"/>
      </a:accent3>
      <a:accent4>
        <a:srgbClr val="83979D"/>
      </a:accent4>
      <a:accent5>
        <a:srgbClr val="ADCCD8"/>
      </a:accent5>
      <a:accent6>
        <a:srgbClr val="C3AE81"/>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defRPr sz="1000" dirty="0" smtClean="0">
            <a:solidFill>
              <a:srgbClr val="FFFFFF"/>
            </a:solidFill>
            <a:latin typeface="Corbel"/>
            <a:cs typeface="Corbel"/>
          </a:defRPr>
        </a:defPPr>
      </a:lstStyle>
    </a:txDef>
  </a:objectDefaults>
  <a:extraClrSchemeLst/>
  <a:extLst>
    <a:ext uri="{05A4C25C-085E-4340-85A3-A5531E510DB2}">
      <thm15:themeFamily xmlns:thm15="http://schemas.microsoft.com/office/thememl/2012/main" name="Presentation2" id="{F9CA0034-17DE-3F46-914D-1674F7C1F1A4}" vid="{B2983C28-5D9B-4C46-8EF7-A5EE86468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1CDA3B51385438396394A7BD7DA00" ma:contentTypeVersion="12" ma:contentTypeDescription="Create a new document." ma:contentTypeScope="" ma:versionID="40e4fa0e0b1aa595acd94ae2bba079be">
  <xsd:schema xmlns:xsd="http://www.w3.org/2001/XMLSchema" xmlns:xs="http://www.w3.org/2001/XMLSchema" xmlns:p="http://schemas.microsoft.com/office/2006/metadata/properties" xmlns:ns2="3aa8ee80-7c57-4b76-a96d-275fd195888a" xmlns:ns3="b65ee971-17a2-42c8-ab2a-56a49f14f079" targetNamespace="http://schemas.microsoft.com/office/2006/metadata/properties" ma:root="true" ma:fieldsID="6d6afcf57414daa2e5102c3fbbc03454" ns2:_="" ns3:_="">
    <xsd:import namespace="3aa8ee80-7c57-4b76-a96d-275fd195888a"/>
    <xsd:import namespace="b65ee971-17a2-42c8-ab2a-56a49f14f0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8ee80-7c57-4b76-a96d-275fd1958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5ee971-17a2-42c8-ab2a-56a49f14f0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CF86B2-A91D-4F11-885F-18AB9598734D}"/>
</file>

<file path=customXml/itemProps2.xml><?xml version="1.0" encoding="utf-8"?>
<ds:datastoreItem xmlns:ds="http://schemas.openxmlformats.org/officeDocument/2006/customXml" ds:itemID="{72C888CF-D739-45A3-A880-52BC8F35ADA3}">
  <ds:schemaRefs>
    <ds:schemaRef ds:uri="b65ee971-17a2-42c8-ab2a-56a49f14f079"/>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aa8ee80-7c57-4b76-a96d-275fd195888a"/>
    <ds:schemaRef ds:uri="http://www.w3.org/XML/1998/namespace"/>
  </ds:schemaRefs>
</ds:datastoreItem>
</file>

<file path=customXml/itemProps3.xml><?xml version="1.0" encoding="utf-8"?>
<ds:datastoreItem xmlns:ds="http://schemas.openxmlformats.org/officeDocument/2006/customXml" ds:itemID="{7E7DF654-EC84-4A06-B0D6-A34D1138C8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544</Words>
  <Application>Microsoft Office PowerPoint</Application>
  <PresentationFormat>On-screen Show (4:3)</PresentationFormat>
  <Paragraphs>35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Corbel</vt:lpstr>
      <vt:lpstr>Courier New</vt:lpstr>
      <vt:lpstr>Times New Roman</vt:lpstr>
      <vt:lpstr>Office Theme</vt:lpstr>
      <vt:lpstr>Top Dress Nitrogen in Wheat </vt:lpstr>
      <vt:lpstr>Topic: Top Dress Nitrogen in Wheat</vt:lpstr>
      <vt:lpstr>Topic: Additional Resources</vt:lpstr>
      <vt:lpstr>Email header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MasterLock® Adjuvant</dc:title>
  <dc:creator>Weller, Erin</dc:creator>
  <cp:lastModifiedBy>Ruesch, Brenda</cp:lastModifiedBy>
  <cp:revision>7</cp:revision>
  <cp:lastPrinted>2019-05-08T16:42:27Z</cp:lastPrinted>
  <dcterms:created xsi:type="dcterms:W3CDTF">2019-05-01T17:34:39Z</dcterms:created>
  <dcterms:modified xsi:type="dcterms:W3CDTF">2020-11-16T00:33:33Z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0x010100A1B1CDA3B51385438396394A7BD7DA00</vt:lpwstr>
  </property>
</Properties>
</file>