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95" r:id="rId5"/>
    <p:sldId id="397" r:id="rId6"/>
    <p:sldId id="401" r:id="rId7"/>
    <p:sldId id="40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CFA8-5AE4-400F-8564-020F216A4B9A}" v="6" dt="2020-07-30T19:32:32.216"/>
    <p1510:client id="{5ACEDEDB-5D36-41AB-AAFF-8885F93A3C85}" v="2" dt="2020-07-31T19:25:36.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3" y="39"/>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11/15/2020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11/15/2020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1">
                    <a:lumMod val="40000"/>
                    <a:lumOff val="60000"/>
                  </a:schemeClr>
                </a:solidFill>
                <a:latin typeface="+mn-lt"/>
                <a:ea typeface="+mn-ea"/>
                <a:cs typeface="+mn-cs"/>
              </a:rPr>
              <a:t>©2017. </a:t>
            </a:r>
            <a:r>
              <a:rPr lang="en-US" sz="600" kern="1200">
                <a:solidFill>
                  <a:schemeClr val="bg1">
                    <a:lumMod val="40000"/>
                    <a:lumOff val="60000"/>
                  </a:schemeClr>
                </a:solidFill>
                <a:latin typeface="+mn-lt"/>
                <a:ea typeface="+mn-ea"/>
                <a:cs typeface="+mn-cs"/>
              </a:rPr>
              <a:t>WinField is a registered trademark and WinField United is a trademark of Winfield Solutions.</a:t>
            </a:r>
            <a:endParaRPr lang="en-US" sz="60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hyperlink" Target="https://www.winfieldunited.com/research-and-innovation/answer-plo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infieldunited.com/news-and-insights/tips-for-capturing-and-using-harvest-data" TargetMode="External"/><Relationship Id="rId2" Type="http://schemas.openxmlformats.org/officeDocument/2006/relationships/hyperlink" Target="https://www.winfieldunited.com/news-and-insights/leverage-harvest-data-to-drive-next-season-s-crop-decisions" TargetMode="External"/><Relationship Id="rId1" Type="http://schemas.openxmlformats.org/officeDocument/2006/relationships/slideLayout" Target="../slideLayouts/slideLayout1.xml"/><Relationship Id="rId4" Type="http://schemas.openxmlformats.org/officeDocument/2006/relationships/hyperlink" Target="https://www.winfieldunited.com/news-and-insights/don-t-just-collect-harvest-data-use-it-episode-11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dirty="0"/>
              <a:t>Value of Harvest Data</a:t>
            </a:r>
            <a:br>
              <a:rPr lang="en-US" sz="4000" b="1" dirty="0"/>
            </a:br>
            <a:endParaRPr lang="en-US" sz="4000" b="1" dirty="0">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err="1">
                <a:solidFill>
                  <a:schemeClr val="tx1">
                    <a:lumMod val="50000"/>
                  </a:schemeClr>
                </a:solidFill>
              </a:rPr>
              <a:t>WinField</a:t>
            </a:r>
            <a:r>
              <a:rPr lang="en-US" sz="360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dirty="0"/>
              <a:t>Topic: Using Cover Crops</a:t>
            </a:r>
            <a:endParaRPr lang="en-US" sz="2400" baseline="30000" dirty="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indent="0">
              <a:buNone/>
            </a:pPr>
            <a:r>
              <a:rPr lang="en-US" sz="1100" b="1" dirty="0"/>
              <a:t>SUBJECT LINE</a:t>
            </a:r>
            <a:r>
              <a:rPr lang="en-US" sz="1100" dirty="0"/>
              <a:t>: Make the Most of Your Harvest Data </a:t>
            </a:r>
            <a:endParaRPr lang="en-US" sz="1100" b="1" dirty="0"/>
          </a:p>
          <a:p>
            <a:pPr marL="0" indent="0">
              <a:buNone/>
            </a:pPr>
            <a:r>
              <a:rPr lang="en-US" sz="1100" b="1" dirty="0"/>
              <a:t>COPY: </a:t>
            </a:r>
          </a:p>
          <a:p>
            <a:pPr marL="0" marR="0" indent="0">
              <a:spcBef>
                <a:spcPts val="0"/>
              </a:spcBef>
              <a:spcAft>
                <a:spcPts val="0"/>
              </a:spcAft>
              <a:buNone/>
            </a:pPr>
            <a:endParaRPr lang="en-US" sz="1100" b="1" dirty="0">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1200" b="1" dirty="0">
                <a:effectLst/>
                <a:latin typeface="Arial" panose="020B0604020202020204" pitchFamily="34" charset="0"/>
                <a:ea typeface="Times New Roman" panose="02020603050405020304" pitchFamily="18" charset="0"/>
              </a:rPr>
              <a:t>Use this season’s insights to shape next year’s management decisions.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effectLst/>
                <a:latin typeface="Arial" panose="020B0604020202020204" pitchFamily="34" charset="0"/>
                <a:ea typeface="Times New Roman" panose="02020603050405020304" pitchFamily="18" charset="0"/>
              </a:rPr>
              <a:t>With today’s technology, it can be easier than ever to collect data to help shape next season’s decisions. But even though all that data can be helpful, it can also be overwhelming to know where to start. Here are some tips to help find the most value from this year’s yield data.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dirty="0">
                <a:effectLst/>
                <a:latin typeface="Arial" panose="020B0604020202020204" pitchFamily="34" charset="0"/>
                <a:ea typeface="Times New Roman" panose="02020603050405020304" pitchFamily="18" charset="0"/>
              </a:rPr>
              <a:t>Understand what your data can offer. </a:t>
            </a:r>
            <a:r>
              <a:rPr lang="en-US" sz="1200" dirty="0">
                <a:effectLst/>
                <a:latin typeface="Arial" panose="020B0604020202020204" pitchFamily="34" charset="0"/>
                <a:ea typeface="Times New Roman" panose="02020603050405020304" pitchFamily="18" charset="0"/>
              </a:rPr>
              <a:t>Talk with your agronomist about how to best interpret, analyze and use this year’s data from your combine and from any technology tools you used. Identifying the highest- and lowest-producing parts of your field and assessing the results of any on-farm trials you conducted are just some of the ways you can optimize the data you’ve collected.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dirty="0">
                <a:effectLst/>
                <a:latin typeface="Arial" panose="020B0604020202020204" pitchFamily="34" charset="0"/>
                <a:ea typeface="Times New Roman" panose="02020603050405020304" pitchFamily="18" charset="0"/>
              </a:rPr>
              <a:t>Build on last year’s data.</a:t>
            </a:r>
            <a:r>
              <a:rPr lang="en-US" sz="1200" dirty="0">
                <a:effectLst/>
                <a:latin typeface="Arial" panose="020B0604020202020204" pitchFamily="34" charset="0"/>
                <a:ea typeface="Times New Roman" panose="02020603050405020304" pitchFamily="18" charset="0"/>
              </a:rPr>
              <a:t> When making next year’s plan, don’t forget to include any data you or your agronomist have from previous years to calculate notable changes and determine why fields did better than or not as well as projected.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dirty="0">
                <a:effectLst/>
                <a:latin typeface="Arial" panose="020B0604020202020204" pitchFamily="34" charset="0"/>
                <a:ea typeface="Times New Roman" panose="02020603050405020304" pitchFamily="18" charset="0"/>
              </a:rPr>
              <a:t>Validate your harvest results with proven data.</a:t>
            </a:r>
            <a:r>
              <a:rPr lang="en-US" sz="1200" dirty="0">
                <a:effectLst/>
                <a:latin typeface="Arial" panose="020B0604020202020204" pitchFamily="34" charset="0"/>
                <a:ea typeface="Times New Roman" panose="02020603050405020304" pitchFamily="18" charset="0"/>
              </a:rPr>
              <a:t> We can help you fuse your numbers with data from any trials we conducted at our retail location along with data from the </a:t>
            </a:r>
            <a:r>
              <a:rPr lang="en-US" sz="12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WinField</a:t>
            </a:r>
            <a:r>
              <a:rPr lang="en-US" sz="1200" u="sng" baseline="30000"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a:t>
            </a:r>
            <a:r>
              <a:rPr lang="en-US" sz="12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 United</a:t>
            </a:r>
            <a:r>
              <a:rPr lang="en-US" sz="1200" u="sng" baseline="30000"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a:t>
            </a:r>
            <a:r>
              <a:rPr lang="en-US" sz="12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 Answer Plot</a:t>
            </a:r>
            <a:r>
              <a:rPr lang="en-US" sz="1200" u="sng" baseline="30000"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a:t>
            </a:r>
            <a:r>
              <a:rPr lang="en-US" sz="12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 program</a:t>
            </a:r>
            <a:r>
              <a:rPr lang="en-US" sz="1200" dirty="0">
                <a:effectLst/>
                <a:latin typeface="Arial" panose="020B0604020202020204" pitchFamily="34" charset="0"/>
                <a:ea typeface="Times New Roman" panose="02020603050405020304" pitchFamily="18" charset="0"/>
              </a:rPr>
              <a:t> to create a holistic snapshot of 2020.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effectLst/>
                <a:latin typeface="Arial" panose="020B0604020202020204" pitchFamily="34" charset="0"/>
                <a:ea typeface="Times New Roman" panose="02020603050405020304" pitchFamily="18" charset="0"/>
              </a:rPr>
              <a:t>Contact us today for help in analyzing this season’s data and using it to make decisions for 2021.  </a:t>
            </a:r>
            <a:endParaRPr lang="en-US" sz="12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100" b="1" dirty="0">
              <a:solidFill>
                <a:srgbClr val="0A0A0A"/>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100" b="1" dirty="0">
              <a:solidFill>
                <a:srgbClr val="0A0A0A"/>
              </a:solidFill>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000" b="1" dirty="0">
                <a:solidFill>
                  <a:srgbClr val="0A0A0A"/>
                </a:solidFill>
                <a:effectLst/>
                <a:latin typeface="Arial" panose="020B0604020202020204" pitchFamily="34" charset="0"/>
                <a:ea typeface="Times New Roman" panose="02020603050405020304" pitchFamily="18" charset="0"/>
              </a:rPr>
              <a:t>Important: Before use always read and follow label instructions.</a:t>
            </a:r>
            <a:r>
              <a:rPr lang="en-US" sz="1000" dirty="0">
                <a:solidFill>
                  <a:srgbClr val="0A0A0A"/>
                </a:solidFill>
                <a:effectLst/>
                <a:latin typeface="Arial" panose="020B0604020202020204" pitchFamily="34" charset="0"/>
                <a:ea typeface="Times New Roman" panose="02020603050405020304" pitchFamily="18" charset="0"/>
              </a:rPr>
              <a:t>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000" dirty="0">
                <a:solidFill>
                  <a:srgbClr val="0A0A0A"/>
                </a:solidFill>
                <a:effectLst/>
                <a:latin typeface="Arial" panose="020B0604020202020204" pitchFamily="34" charset="0"/>
                <a:ea typeface="Times New Roman" panose="02020603050405020304" pitchFamily="18" charset="0"/>
              </a:rPr>
              <a:t>©2020 WinField United. Answer Plot</a:t>
            </a:r>
            <a:r>
              <a:rPr lang="en-US" sz="1000" baseline="30000" dirty="0">
                <a:solidFill>
                  <a:srgbClr val="0A0A0A"/>
                </a:solidFill>
                <a:effectLst/>
                <a:latin typeface="Arial" panose="020B0604020202020204" pitchFamily="34" charset="0"/>
                <a:ea typeface="Times New Roman" panose="02020603050405020304" pitchFamily="18" charset="0"/>
              </a:rPr>
              <a:t>®</a:t>
            </a:r>
            <a:r>
              <a:rPr lang="en-US" sz="1000" dirty="0">
                <a:solidFill>
                  <a:srgbClr val="0A0A0A"/>
                </a:solidFill>
                <a:effectLst/>
                <a:latin typeface="Arial" panose="020B0604020202020204" pitchFamily="34" charset="0"/>
                <a:ea typeface="Times New Roman" panose="02020603050405020304" pitchFamily="18" charset="0"/>
              </a:rPr>
              <a:t> and WinField</a:t>
            </a:r>
            <a:r>
              <a:rPr lang="en-US" sz="1000" baseline="30000" dirty="0">
                <a:solidFill>
                  <a:srgbClr val="0A0A0A"/>
                </a:solidFill>
                <a:effectLst/>
                <a:latin typeface="Arial" panose="020B0604020202020204" pitchFamily="34" charset="0"/>
                <a:ea typeface="Times New Roman" panose="02020603050405020304" pitchFamily="18" charset="0"/>
              </a:rPr>
              <a:t>®</a:t>
            </a:r>
            <a:r>
              <a:rPr lang="en-US" sz="1000" dirty="0">
                <a:solidFill>
                  <a:srgbClr val="0A0A0A"/>
                </a:solidFill>
                <a:effectLst/>
                <a:latin typeface="Arial" panose="020B0604020202020204" pitchFamily="34" charset="0"/>
                <a:ea typeface="Times New Roman" panose="02020603050405020304" pitchFamily="18" charset="0"/>
              </a:rPr>
              <a:t> are trademarks of WinField United.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342900" marR="0" lvl="0" indent="-342900">
              <a:spcBef>
                <a:spcPts val="0"/>
              </a:spcBef>
              <a:spcAft>
                <a:spcPts val="0"/>
              </a:spcAft>
              <a:buFont typeface="Calibri" panose="020F050202020403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Article: “Leverage Harvest Data to Drive Next Season’s Crop Decisions”: </a:t>
            </a:r>
            <a:r>
              <a:rPr lang="en-US" sz="1800" u="sng" dirty="0">
                <a:solidFill>
                  <a:srgbClr val="52BBDB"/>
                </a:solidFill>
                <a:effectLst/>
                <a:uFill>
                  <a:solidFill>
                    <a:srgbClr val="52BBDB"/>
                  </a:solidFill>
                </a:uFill>
                <a:latin typeface="Arial" panose="020B0604020202020204" pitchFamily="34" charset="0"/>
                <a:ea typeface="Times New Roman" panose="02020603050405020304" pitchFamily="18" charset="0"/>
                <a:cs typeface="Times New Roman" panose="02020603050405020304" pitchFamily="18" charset="0"/>
                <a:hlinkClick r:id="rId2"/>
              </a:rPr>
              <a:t>https://www.winfieldunited.com/news-and-insights/leverage-harvest-data-to-drive-next-season-s-crop-decisions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Article: “Tips for Capturing and Using Harvest Data”: </a:t>
            </a:r>
            <a:r>
              <a:rPr lang="en-US" sz="1800" u="sng" dirty="0">
                <a:solidFill>
                  <a:srgbClr val="52BBDB"/>
                </a:solidFill>
                <a:effectLst/>
                <a:uFill>
                  <a:solidFill>
                    <a:srgbClr val="52BBDB"/>
                  </a:solidFill>
                </a:uFill>
                <a:latin typeface="Arial" panose="020B0604020202020204" pitchFamily="34" charset="0"/>
                <a:ea typeface="Times New Roman" panose="02020603050405020304" pitchFamily="18" charset="0"/>
                <a:cs typeface="Times New Roman" panose="02020603050405020304" pitchFamily="18" charset="0"/>
                <a:hlinkClick r:id="rId3"/>
              </a:rPr>
              <a:t>https://www.winfieldunited.com/news-and-insights/tips-for-capturing-and-using-harvest-data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Deal With Yield podcast episode: “Don’t Just Collect Harvest Data; Use It”: </a:t>
            </a:r>
            <a:r>
              <a:rPr lang="en-US" sz="1800" u="sng" dirty="0">
                <a:solidFill>
                  <a:srgbClr val="52BBDB"/>
                </a:solidFill>
                <a:effectLst/>
                <a:uFill>
                  <a:solidFill>
                    <a:srgbClr val="52BBDB"/>
                  </a:solidFill>
                </a:uFill>
                <a:latin typeface="Arial" panose="020B0604020202020204" pitchFamily="34" charset="0"/>
                <a:ea typeface="Times New Roman" panose="02020603050405020304" pitchFamily="18" charset="0"/>
                <a:cs typeface="Times New Roman" panose="02020603050405020304" pitchFamily="18" charset="0"/>
                <a:hlinkClick r:id="rId4"/>
              </a:rPr>
              <a:t>https://www.winfieldunited.com/news-and-insights/don-t-just-collect-harvest-data-use-it-episode-113</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p>
          <a:p>
            <a:r>
              <a:rPr lang="en-US" sz="1600" dirty="0"/>
              <a:t>Social Channel: Facebook or Twitter</a:t>
            </a:r>
          </a:p>
          <a:p>
            <a:pPr marL="0" marR="0" indent="0">
              <a:spcBef>
                <a:spcPts val="0"/>
              </a:spcBef>
              <a:spcAft>
                <a:spcPts val="0"/>
              </a:spcAft>
              <a:buNone/>
            </a:pPr>
            <a:r>
              <a:rPr lang="en-US" sz="1200" dirty="0">
                <a:effectLst/>
                <a:latin typeface="Arial" panose="020B0604020202020204" pitchFamily="34" charset="0"/>
                <a:ea typeface="Times New Roman" panose="02020603050405020304" pitchFamily="18" charset="0"/>
              </a:rPr>
              <a:t>Post 1: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Using quality harvest data can help you accurately assess the growing season just past and effectively plan for the year ahead. Contact us to help you analyze seed and crop protection data from your fields and use it to make key decisions.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Link to </a:t>
            </a:r>
            <a:r>
              <a:rPr lang="en-US"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[Local retailer website]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effectLst/>
                <a:latin typeface="Arial" panose="020B0604020202020204" pitchFamily="34" charset="0"/>
                <a:ea typeface="Times New Roman" panose="02020603050405020304" pitchFamily="18" charset="0"/>
              </a:rPr>
              <a:t>Post 2: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Harvest data can be a useful tool in choosing seed and crop protection products for next season, provided it’s accurate and collected correctly. Use these five tips to help find value in your harvest data.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Link to: </a:t>
            </a:r>
            <a:r>
              <a:rPr lang="en-US" sz="1200" u="sng" dirty="0">
                <a:solidFill>
                  <a:srgbClr val="52BBDB"/>
                </a:solidFill>
                <a:effectLst/>
                <a:uFill>
                  <a:solidFill>
                    <a:srgbClr val="52BBDB"/>
                  </a:solidFill>
                </a:uFill>
                <a:latin typeface="Arial" panose="020B0604020202020204" pitchFamily="34" charset="0"/>
                <a:ea typeface="Calibri" panose="020F0502020204030204" pitchFamily="34" charset="0"/>
                <a:cs typeface="Times New Roman" panose="02020603050405020304" pitchFamily="18" charset="0"/>
                <a:hlinkClick r:id="rId2"/>
              </a:rPr>
              <a:t>https://www.winfieldunited.com/news-and-insights/leverage-harvest-data-to-drive-next-season-s-crop-decisions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35209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a:t>Email header</a:t>
            </a:r>
            <a:endParaRPr lang="en-US" baseline="30000"/>
          </a:p>
        </p:txBody>
      </p:sp>
      <p:pic>
        <p:nvPicPr>
          <p:cNvPr id="4" name="Picture 3" descr="Graphical user interface, website&#10;&#10;Description automatically generated">
            <a:extLst>
              <a:ext uri="{FF2B5EF4-FFF2-40B4-BE49-F238E27FC236}">
                <a16:creationId xmlns:a16="http://schemas.microsoft.com/office/drawing/2014/main" id="{32174708-5069-41C6-A736-C8634FA73E3D}"/>
              </a:ext>
            </a:extLst>
          </p:cNvPr>
          <p:cNvPicPr>
            <a:picLocks noChangeAspect="1"/>
          </p:cNvPicPr>
          <p:nvPr/>
        </p:nvPicPr>
        <p:blipFill>
          <a:blip r:embed="rId2"/>
          <a:stretch>
            <a:fillRect/>
          </a:stretch>
        </p:blipFill>
        <p:spPr>
          <a:xfrm>
            <a:off x="0" y="1357312"/>
            <a:ext cx="9144000" cy="4143375"/>
          </a:xfrm>
          <a:prstGeom prst="rect">
            <a:avLst/>
          </a:prstGeom>
        </p:spPr>
      </p:pic>
    </p:spTree>
    <p:extLst>
      <p:ext uri="{BB962C8B-B14F-4D97-AF65-F5344CB8AC3E}">
        <p14:creationId xmlns:p14="http://schemas.microsoft.com/office/powerpoint/2010/main" val="305937103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1CDA3B51385438396394A7BD7DA00" ma:contentTypeVersion="12" ma:contentTypeDescription="Create a new document." ma:contentTypeScope="" ma:versionID="40e4fa0e0b1aa595acd94ae2bba079be">
  <xsd:schema xmlns:xsd="http://www.w3.org/2001/XMLSchema" xmlns:xs="http://www.w3.org/2001/XMLSchema" xmlns:p="http://schemas.microsoft.com/office/2006/metadata/properties" xmlns:ns2="3aa8ee80-7c57-4b76-a96d-275fd195888a" xmlns:ns3="b65ee971-17a2-42c8-ab2a-56a49f14f079" targetNamespace="http://schemas.microsoft.com/office/2006/metadata/properties" ma:root="true" ma:fieldsID="6d6afcf57414daa2e5102c3fbbc03454" ns2:_="" ns3:_="">
    <xsd:import namespace="3aa8ee80-7c57-4b76-a96d-275fd195888a"/>
    <xsd:import namespace="b65ee971-17a2-42c8-ab2a-56a49f14f0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8ee80-7c57-4b76-a96d-275fd1958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5ee971-17a2-42c8-ab2a-56a49f14f0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C4630D-C1E7-4F8E-BB23-679B5E09CCE0}"/>
</file>

<file path=customXml/itemProps2.xml><?xml version="1.0" encoding="utf-8"?>
<ds:datastoreItem xmlns:ds="http://schemas.openxmlformats.org/officeDocument/2006/customXml" ds:itemID="{72C888CF-D739-45A3-A880-52BC8F35ADA3}">
  <ds:schemaRefs>
    <ds:schemaRef ds:uri="b65ee971-17a2-42c8-ab2a-56a49f14f079"/>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aa8ee80-7c57-4b76-a96d-275fd195888a"/>
    <ds:schemaRef ds:uri="http://www.w3.org/XML/1998/namespace"/>
  </ds:schemaRefs>
</ds:datastoreItem>
</file>

<file path=customXml/itemProps3.xml><?xml version="1.0" encoding="utf-8"?>
<ds:datastoreItem xmlns:ds="http://schemas.openxmlformats.org/officeDocument/2006/customXml" ds:itemID="{7E7DF654-EC84-4A06-B0D6-A34D1138C8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557</Words>
  <Application>Microsoft Office PowerPoint</Application>
  <PresentationFormat>On-screen Show (4:3)</PresentationFormat>
  <Paragraphs>35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Corbel</vt:lpstr>
      <vt:lpstr>Courier New</vt:lpstr>
      <vt:lpstr>Times New Roman</vt:lpstr>
      <vt:lpstr>Office Theme</vt:lpstr>
      <vt:lpstr>Value of Harvest Data </vt:lpstr>
      <vt:lpstr>Topic: Using Cover Crops</vt:lpstr>
      <vt:lpstr>Topic: Additional Resources</vt:lpstr>
      <vt:lpstr>Email 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lastModifiedBy>Ruesch, Brenda</cp:lastModifiedBy>
  <cp:revision>7</cp:revision>
  <cp:lastPrinted>2019-05-08T16:42:27Z</cp:lastPrinted>
  <dcterms:created xsi:type="dcterms:W3CDTF">2019-05-01T17:34:39Z</dcterms:created>
  <dcterms:modified xsi:type="dcterms:W3CDTF">2020-11-15T22:36:48Z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0x010100A1B1CDA3B51385438396394A7BD7DA00</vt:lpwstr>
  </property>
</Properties>
</file>